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2" r:id="rId3"/>
    <p:sldId id="264" r:id="rId4"/>
    <p:sldId id="287" r:id="rId5"/>
    <p:sldId id="275" r:id="rId6"/>
    <p:sldId id="279" r:id="rId7"/>
    <p:sldId id="280" r:id="rId8"/>
    <p:sldId id="260" r:id="rId9"/>
    <p:sldId id="271" r:id="rId10"/>
    <p:sldId id="270" r:id="rId11"/>
    <p:sldId id="257" r:id="rId12"/>
    <p:sldId id="258" r:id="rId13"/>
    <p:sldId id="268" r:id="rId14"/>
    <p:sldId id="269" r:id="rId15"/>
    <p:sldId id="267" r:id="rId16"/>
    <p:sldId id="261" r:id="rId17"/>
    <p:sldId id="262" r:id="rId18"/>
    <p:sldId id="263" r:id="rId19"/>
    <p:sldId id="288" r:id="rId20"/>
    <p:sldId id="286" r:id="rId21"/>
    <p:sldId id="283" r:id="rId22"/>
    <p:sldId id="284" r:id="rId23"/>
    <p:sldId id="289" r:id="rId24"/>
    <p:sldId id="285" r:id="rId25"/>
    <p:sldId id="265" r:id="rId26"/>
    <p:sldId id="276" r:id="rId27"/>
    <p:sldId id="277" r:id="rId28"/>
    <p:sldId id="266"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B1683-D03E-45E9-9BD9-6758CE1014F4}" type="datetimeFigureOut">
              <a:rPr lang="en-US" smtClean="0"/>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0224E-AC85-4142-9AD9-80826B7CF581}" type="slidenum">
              <a:rPr lang="en-US" smtClean="0"/>
              <a:t>‹#›</a:t>
            </a:fld>
            <a:endParaRPr lang="en-US"/>
          </a:p>
        </p:txBody>
      </p:sp>
    </p:spTree>
    <p:extLst>
      <p:ext uri="{BB962C8B-B14F-4D97-AF65-F5344CB8AC3E}">
        <p14:creationId xmlns:p14="http://schemas.microsoft.com/office/powerpoint/2010/main" val="215033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10224E-AC85-4142-9AD9-80826B7CF581}" type="slidenum">
              <a:rPr lang="en-US" smtClean="0"/>
              <a:t>2</a:t>
            </a:fld>
            <a:endParaRPr lang="en-US"/>
          </a:p>
        </p:txBody>
      </p:sp>
    </p:spTree>
    <p:extLst>
      <p:ext uri="{BB962C8B-B14F-4D97-AF65-F5344CB8AC3E}">
        <p14:creationId xmlns:p14="http://schemas.microsoft.com/office/powerpoint/2010/main" val="240767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1AEED8D2-880D-4502-A95D-CD85C5F507BA}" type="datetimeFigureOut">
              <a:rPr lang="en-US"/>
              <a:pPr>
                <a:defRPr/>
              </a:pPr>
              <a:t>9/13/2016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39EE09-3421-46F1-9A98-3122764B7D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04AEE58-8B1C-47E0-BF5E-C6C0C36C900E}" type="datetimeFigureOut">
              <a:rPr lang="en-US"/>
              <a:pPr>
                <a:defRPr/>
              </a:pPr>
              <a:t>9/13/2016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E6A9EB0-B602-4247-96C2-CF9638BFAA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61833E-296E-4F41-A682-550849F687DE}" type="datetimeFigureOut">
              <a:rPr lang="en-US"/>
              <a:pPr>
                <a:defRPr/>
              </a:pPr>
              <a:t>9/13/2016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A3EA231-92C7-4146-9242-74D8C62FB5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58DD22A-D95F-45FC-9AAE-B2B0574FD506}" type="datetimeFigureOut">
              <a:rPr lang="en-US"/>
              <a:pPr>
                <a:defRPr/>
              </a:pPr>
              <a:t>9/13/2016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3FB8A74-0ED6-43F6-B599-AD2F48FE3D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2DA575A9-7E33-4496-97A9-4C09D12A7540}" type="datetimeFigureOut">
              <a:rPr lang="en-US"/>
              <a:pPr>
                <a:defRPr/>
              </a:pPr>
              <a:t>9/13/2016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3EF737F-F874-461B-B509-3D454EF1EC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4B67C9F-3820-4D23-9A74-321D4966CECE}" type="datetimeFigureOut">
              <a:rPr lang="en-US"/>
              <a:pPr>
                <a:defRPr/>
              </a:pPr>
              <a:t>9/13/2016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E48BDB5-8871-4C7C-B47B-03C3884BBE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88F18B5-26AB-4734-9806-B3F8E9787AAC}" type="datetimeFigureOut">
              <a:rPr lang="en-US"/>
              <a:pPr>
                <a:defRPr/>
              </a:pPr>
              <a:t>9/13/2016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961E338-9EED-47A8-AB37-40170F0CD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72A9BFE-A08A-4607-891C-74147DF9FAE5}" type="datetimeFigureOut">
              <a:rPr lang="en-US"/>
              <a:pPr>
                <a:defRPr/>
              </a:pPr>
              <a:t>9/13/2016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A5D72A4-82C4-46B3-B5BB-A1CC692487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EDA395F-CF10-4F5C-9E2B-EF8607E35BE2}" type="datetimeFigureOut">
              <a:rPr lang="en-US"/>
              <a:pPr>
                <a:defRPr/>
              </a:pPr>
              <a:t>9/13/2016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70699FB-5486-46FC-B476-CA19EE4659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3529B79-38FC-435C-85D5-7A3888B9E3C1}" type="datetimeFigureOut">
              <a:rPr lang="en-US"/>
              <a:pPr>
                <a:defRPr/>
              </a:pPr>
              <a:t>9/13/2016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53AC0E7-AE49-49C3-8645-D4433D86CE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CC06D84-7C85-419B-9D5D-DDD85AC9B695}" type="datetimeFigureOut">
              <a:rPr lang="en-US"/>
              <a:pPr>
                <a:defRPr/>
              </a:pPr>
              <a:t>9/13/2016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C9E1467-9247-4B79-BA34-EF4FA88B3D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0368D569-8C93-4B88-968C-895F451F3994}" type="datetimeFigureOut">
              <a:rPr lang="en-US"/>
              <a:pPr>
                <a:defRPr/>
              </a:pPr>
              <a:t>9/13/2016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8ED95FF-A1EE-444C-A9F7-033CA8953386}"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2"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hristi.knight@cms.k12.nc.us" TargetMode="External"/><Relationship Id="rId2" Type="http://schemas.openxmlformats.org/officeDocument/2006/relationships/hyperlink" Target="mailto:classknight@weebly.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file:///\\4411svs01\public\PBIS\bee%20incentives%20grid%201st%20quarter.do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609600"/>
            <a:ext cx="8229600" cy="6049962"/>
          </a:xfrm>
        </p:spPr>
        <p:txBody>
          <a:bodyPr>
            <a:noAutofit/>
          </a:bodyPr>
          <a:lstStyle/>
          <a:p>
            <a:pPr algn="ctr" fontAlgn="auto">
              <a:spcAft>
                <a:spcPts val="0"/>
              </a:spcAft>
              <a:defRPr/>
            </a:pP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
            </a:r>
            <a:br>
              <a:rPr lang="en-US" sz="8000" dirty="0" smtClean="0"/>
            </a:br>
            <a:r>
              <a:rPr lang="en-US" sz="8000" dirty="0" smtClean="0"/>
              <a:t>Welcome to Curriculum Night</a:t>
            </a:r>
            <a:r>
              <a:rPr lang="en-US" sz="8000" dirty="0"/>
              <a:t/>
            </a:r>
            <a:br>
              <a:rPr lang="en-US" sz="8000" dirty="0"/>
            </a:br>
            <a:r>
              <a:rPr lang="en-US" sz="8000" dirty="0" smtClean="0"/>
              <a:t>	</a:t>
            </a:r>
            <a:r>
              <a:rPr lang="en-US" sz="3600" dirty="0" smtClean="0"/>
              <a:t>Please sign in before you sit down.</a:t>
            </a:r>
            <a:br>
              <a:rPr lang="en-US" sz="3600" dirty="0" smtClean="0"/>
            </a:br>
            <a:endParaRPr lang="en-US" sz="8000" dirty="0"/>
          </a:p>
        </p:txBody>
      </p:sp>
      <p:pic>
        <p:nvPicPr>
          <p:cNvPr id="3074" name="Picture 2" descr="C:\Users\kelly.rosales\AppData\Local\Microsoft\Windows\Temporary Internet Files\Content.IE5\3F3CDS8B\MC900434917[1].png"/>
          <p:cNvPicPr>
            <a:picLocks noChangeAspect="1" noChangeArrowheads="1"/>
          </p:cNvPicPr>
          <p:nvPr/>
        </p:nvPicPr>
        <p:blipFill>
          <a:blip r:embed="rId2" cstate="print"/>
          <a:srcRect/>
          <a:stretch>
            <a:fillRect/>
          </a:stretch>
        </p:blipFill>
        <p:spPr bwMode="auto">
          <a:xfrm>
            <a:off x="3352800" y="0"/>
            <a:ext cx="2286000"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838200"/>
            <a:ext cx="8229600" cy="1143000"/>
          </a:xfrm>
        </p:spPr>
        <p:txBody>
          <a:bodyPr/>
          <a:lstStyle/>
          <a:p>
            <a:r>
              <a:rPr lang="en-US" sz="4600" dirty="0" smtClean="0"/>
              <a:t>The Balanced Literacy Block contains the following:</a:t>
            </a:r>
          </a:p>
        </p:txBody>
      </p:sp>
      <p:sp>
        <p:nvSpPr>
          <p:cNvPr id="28675" name="Rectangle 3"/>
          <p:cNvSpPr>
            <a:spLocks noGrp="1"/>
          </p:cNvSpPr>
          <p:nvPr>
            <p:ph idx="1"/>
          </p:nvPr>
        </p:nvSpPr>
        <p:spPr>
          <a:xfrm>
            <a:off x="457200" y="2468563"/>
            <a:ext cx="8229600" cy="4389437"/>
          </a:xfrm>
        </p:spPr>
        <p:txBody>
          <a:bodyPr/>
          <a:lstStyle/>
          <a:p>
            <a:pPr marL="495300" indent="-495300">
              <a:buFont typeface="Wingdings 2" pitchFamily="18" charset="2"/>
              <a:buNone/>
            </a:pPr>
            <a:r>
              <a:rPr lang="en-US" sz="3100" dirty="0" smtClean="0">
                <a:solidFill>
                  <a:schemeClr val="tx2"/>
                </a:solidFill>
              </a:rPr>
              <a:t>1. Shared Reading and Phonics</a:t>
            </a:r>
          </a:p>
          <a:p>
            <a:pPr marL="495300" indent="-495300">
              <a:buFont typeface="Wingdings 2" pitchFamily="18" charset="2"/>
              <a:buNone/>
            </a:pPr>
            <a:r>
              <a:rPr lang="en-US" sz="3100" dirty="0" smtClean="0">
                <a:solidFill>
                  <a:schemeClr val="tx2"/>
                </a:solidFill>
              </a:rPr>
              <a:t>2. Reader’s Workshop</a:t>
            </a:r>
          </a:p>
          <a:p>
            <a:pPr marL="495300" indent="-495300">
              <a:buFont typeface="Wingdings 2" pitchFamily="18" charset="2"/>
              <a:buNone/>
            </a:pPr>
            <a:r>
              <a:rPr lang="en-US" sz="3100" dirty="0" smtClean="0">
                <a:solidFill>
                  <a:schemeClr val="tx2"/>
                </a:solidFill>
              </a:rPr>
              <a:t>3. Word Work</a:t>
            </a:r>
          </a:p>
          <a:p>
            <a:pPr marL="495300" indent="-495300">
              <a:buFont typeface="Wingdings 2" pitchFamily="18" charset="2"/>
              <a:buNone/>
            </a:pPr>
            <a:r>
              <a:rPr lang="en-US" sz="3100" dirty="0" smtClean="0">
                <a:solidFill>
                  <a:schemeClr val="tx2"/>
                </a:solidFill>
              </a:rPr>
              <a:t>4. Interactive Read Aloud</a:t>
            </a:r>
          </a:p>
          <a:p>
            <a:pPr marL="495300" indent="-495300">
              <a:buFont typeface="Wingdings 2" pitchFamily="18" charset="2"/>
              <a:buNone/>
            </a:pPr>
            <a:r>
              <a:rPr lang="en-US" sz="3100" dirty="0" smtClean="0">
                <a:solidFill>
                  <a:schemeClr val="tx2"/>
                </a:solidFill>
              </a:rPr>
              <a:t>5. Writer’s Workshop</a:t>
            </a:r>
          </a:p>
        </p:txBody>
      </p:sp>
      <p:pic>
        <p:nvPicPr>
          <p:cNvPr id="4098" name="Picture 2" descr="C:\Users\kelly.rosales\AppData\Local\Microsoft\Windows\Temporary Internet Files\Content.IE5\3PET65WJ\MP900446602[1].jpg"/>
          <p:cNvPicPr>
            <a:picLocks noChangeAspect="1" noChangeArrowheads="1"/>
          </p:cNvPicPr>
          <p:nvPr/>
        </p:nvPicPr>
        <p:blipFill>
          <a:blip r:embed="rId2" cstate="print"/>
          <a:srcRect/>
          <a:stretch>
            <a:fillRect/>
          </a:stretch>
        </p:blipFill>
        <p:spPr bwMode="auto">
          <a:xfrm>
            <a:off x="5943600" y="2438400"/>
            <a:ext cx="3023038"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additive="base">
                                        <p:cTn id="12"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additive="base">
                                        <p:cTn id="18"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 calcmode="lin" valueType="num">
                                      <p:cBhvr additive="base">
                                        <p:cTn id="24"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8675">
                                            <p:txEl>
                                              <p:pRg st="3" end="3"/>
                                            </p:txEl>
                                          </p:spTgt>
                                        </p:tgtEl>
                                        <p:attrNameLst>
                                          <p:attrName>style.visibility</p:attrName>
                                        </p:attrNameLst>
                                      </p:cBhvr>
                                      <p:to>
                                        <p:strVal val="visible"/>
                                      </p:to>
                                    </p:set>
                                    <p:anim calcmode="lin" valueType="num">
                                      <p:cBhvr additive="base">
                                        <p:cTn id="30"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8675">
                                            <p:txEl>
                                              <p:pRg st="4" end="4"/>
                                            </p:txEl>
                                          </p:spTgt>
                                        </p:tgtEl>
                                        <p:attrNameLst>
                                          <p:attrName>style.visibility</p:attrName>
                                        </p:attrNameLst>
                                      </p:cBhvr>
                                      <p:to>
                                        <p:strVal val="visible"/>
                                      </p:to>
                                    </p:set>
                                    <p:anim calcmode="lin" valueType="num">
                                      <p:cBhvr additive="base">
                                        <p:cTn id="36"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pPr algn="ctr"/>
            <a:r>
              <a:rPr lang="en-US" sz="7200" smtClean="0"/>
              <a:t>Shared Reading</a:t>
            </a:r>
          </a:p>
        </p:txBody>
      </p:sp>
      <p:sp>
        <p:nvSpPr>
          <p:cNvPr id="3" name="Content Placeholder 2"/>
          <p:cNvSpPr>
            <a:spLocks noGrp="1"/>
          </p:cNvSpPr>
          <p:nvPr>
            <p:ph idx="1"/>
          </p:nvPr>
        </p:nvSpPr>
        <p:spPr>
          <a:xfrm>
            <a:off x="381000" y="2667000"/>
            <a:ext cx="8229600" cy="2971800"/>
          </a:xfrm>
        </p:spPr>
        <p:txBody>
          <a:bodyPr/>
          <a:lstStyle/>
          <a:p>
            <a:pPr>
              <a:buFont typeface="Wingdings 2" pitchFamily="18" charset="2"/>
              <a:buNone/>
            </a:pPr>
            <a:r>
              <a:rPr lang="en-US" sz="2400" dirty="0" smtClean="0">
                <a:solidFill>
                  <a:schemeClr val="tx2"/>
                </a:solidFill>
              </a:rPr>
              <a:t>The teacher and students read the same text that is projected or on a chart.  Students follow along while teacher reads aloud inviting them to join in from time to time. During this time, you have the flexibility to include other subject areas while infusing vocabulary development, targeted strategy/skill, etc.  We also take this time to focus on blending, decoding, and fluency.</a:t>
            </a:r>
          </a:p>
        </p:txBody>
      </p:sp>
      <p:pic>
        <p:nvPicPr>
          <p:cNvPr id="15362" name="Picture 2" descr="C:\Users\je.owens\AppData\Local\Microsoft\Windows\Temporary Internet Files\Content.IE5\JU4GONZA\MC900056935[1].wmf"/>
          <p:cNvPicPr>
            <a:picLocks noChangeAspect="1" noChangeArrowheads="1"/>
          </p:cNvPicPr>
          <p:nvPr/>
        </p:nvPicPr>
        <p:blipFill>
          <a:blip r:embed="rId2" cstate="print"/>
          <a:srcRect/>
          <a:stretch>
            <a:fillRect/>
          </a:stretch>
        </p:blipFill>
        <p:spPr bwMode="auto">
          <a:xfrm>
            <a:off x="6705600" y="5029200"/>
            <a:ext cx="1806854" cy="15691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Reader’s Workshop</a:t>
            </a:r>
          </a:p>
        </p:txBody>
      </p:sp>
      <p:sp>
        <p:nvSpPr>
          <p:cNvPr id="3" name="Content Placeholder 2"/>
          <p:cNvSpPr>
            <a:spLocks noGrp="1"/>
          </p:cNvSpPr>
          <p:nvPr>
            <p:ph idx="1"/>
          </p:nvPr>
        </p:nvSpPr>
        <p:spPr>
          <a:xfrm>
            <a:off x="228600" y="2057400"/>
            <a:ext cx="8229600" cy="4343400"/>
          </a:xfrm>
        </p:spPr>
        <p:txBody>
          <a:bodyPr/>
          <a:lstStyle/>
          <a:p>
            <a:pPr>
              <a:buFont typeface="Wingdings 2" pitchFamily="18" charset="2"/>
              <a:buNone/>
            </a:pPr>
            <a:r>
              <a:rPr lang="en-US" sz="2800" dirty="0" smtClean="0">
                <a:solidFill>
                  <a:schemeClr val="tx2"/>
                </a:solidFill>
              </a:rPr>
              <a:t>During this time, students are reading independently and responding to text, meeting with teacher in a Guided Reading group, interacting with other students in a book club/discussion or partnerships, and building their vocabulary.</a:t>
            </a:r>
          </a:p>
          <a:p>
            <a:pPr>
              <a:buFont typeface="Wingdings 2" pitchFamily="18" charset="2"/>
              <a:buNone/>
            </a:pPr>
            <a:endParaRPr lang="en-US" sz="2800" dirty="0" smtClean="0">
              <a:solidFill>
                <a:schemeClr val="tx2"/>
              </a:solidFill>
            </a:endParaRPr>
          </a:p>
          <a:p>
            <a:pPr>
              <a:buNone/>
            </a:pPr>
            <a:r>
              <a:rPr lang="en-US" sz="2800" dirty="0" smtClean="0">
                <a:solidFill>
                  <a:schemeClr val="tx2"/>
                </a:solidFill>
              </a:rPr>
              <a:t>Students may also use the computer or iPad to support their independent reading.</a:t>
            </a:r>
          </a:p>
          <a:p>
            <a:pPr>
              <a:buFont typeface="Wingdings 2" pitchFamily="18" charset="2"/>
              <a:buNone/>
            </a:pPr>
            <a:endParaRPr lang="en-US" sz="2800" dirty="0" smtClean="0">
              <a:solidFill>
                <a:schemeClr val="tx2"/>
              </a:solidFill>
            </a:endParaRPr>
          </a:p>
        </p:txBody>
      </p:sp>
      <p:pic>
        <p:nvPicPr>
          <p:cNvPr id="14337" name="Picture 1" descr="C:\Users\je.owens\AppData\Local\Microsoft\Windows\Temporary Internet Files\Content.IE5\9LB8T4LK\MC900440424[1].wmf"/>
          <p:cNvPicPr>
            <a:picLocks noChangeAspect="1" noChangeArrowheads="1"/>
          </p:cNvPicPr>
          <p:nvPr/>
        </p:nvPicPr>
        <p:blipFill>
          <a:blip r:embed="rId2" cstate="print"/>
          <a:srcRect/>
          <a:stretch>
            <a:fillRect/>
          </a:stretch>
        </p:blipFill>
        <p:spPr bwMode="auto">
          <a:xfrm>
            <a:off x="7391400" y="1676400"/>
            <a:ext cx="1515296" cy="12493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457200" y="381000"/>
            <a:ext cx="8229600" cy="1143000"/>
          </a:xfrm>
        </p:spPr>
        <p:txBody>
          <a:bodyPr/>
          <a:lstStyle/>
          <a:p>
            <a:pPr algn="ctr"/>
            <a:r>
              <a:rPr lang="en-US" smtClean="0"/>
              <a:t>Word Study / Phonics</a:t>
            </a:r>
          </a:p>
        </p:txBody>
      </p:sp>
      <p:sp>
        <p:nvSpPr>
          <p:cNvPr id="26627" name="Rectangle 3"/>
          <p:cNvSpPr>
            <a:spLocks noGrp="1"/>
          </p:cNvSpPr>
          <p:nvPr>
            <p:ph idx="1"/>
          </p:nvPr>
        </p:nvSpPr>
        <p:spPr>
          <a:xfrm>
            <a:off x="381000" y="1752600"/>
            <a:ext cx="8229600" cy="4800600"/>
          </a:xfrm>
        </p:spPr>
        <p:txBody>
          <a:bodyPr/>
          <a:lstStyle/>
          <a:p>
            <a:pPr algn="ctr">
              <a:lnSpc>
                <a:spcPct val="90000"/>
              </a:lnSpc>
              <a:buFont typeface="Wingdings 2" pitchFamily="18" charset="2"/>
              <a:buNone/>
            </a:pPr>
            <a:r>
              <a:rPr lang="en-US" sz="2800" dirty="0" smtClean="0">
                <a:solidFill>
                  <a:schemeClr val="tx2"/>
                </a:solidFill>
              </a:rPr>
              <a:t>Students will be provided effective instruction in phonics, spelling and vocabulary using the </a:t>
            </a:r>
            <a:r>
              <a:rPr lang="en-US" sz="2800" i="1" dirty="0" smtClean="0">
                <a:solidFill>
                  <a:schemeClr val="tx2"/>
                </a:solidFill>
              </a:rPr>
              <a:t>Making Meaning </a:t>
            </a:r>
            <a:r>
              <a:rPr lang="en-US" sz="2800" dirty="0" smtClean="0">
                <a:solidFill>
                  <a:schemeClr val="tx2"/>
                </a:solidFill>
              </a:rPr>
              <a:t>and </a:t>
            </a:r>
            <a:r>
              <a:rPr lang="en-US" sz="2800" i="1" dirty="0" smtClean="0">
                <a:solidFill>
                  <a:schemeClr val="tx2"/>
                </a:solidFill>
              </a:rPr>
              <a:t>Words Their Way </a:t>
            </a:r>
            <a:r>
              <a:rPr lang="en-US" sz="2800" dirty="0" smtClean="0">
                <a:solidFill>
                  <a:schemeClr val="tx2"/>
                </a:solidFill>
              </a:rPr>
              <a:t>programs in addition to other resources.  Word Study will engage students in purposeful, meaningful and motivational activities rather than have students commit to memorizing a set of words. All Spelling work will be completed in the classroom.</a:t>
            </a:r>
          </a:p>
          <a:p>
            <a:pPr algn="ctr">
              <a:lnSpc>
                <a:spcPct val="90000"/>
              </a:lnSpc>
              <a:buFont typeface="Wingdings 2" pitchFamily="18" charset="2"/>
              <a:buNone/>
            </a:pPr>
            <a:endParaRPr lang="en-US" sz="2800" dirty="0">
              <a:solidFill>
                <a:schemeClr val="tx2"/>
              </a:solidFill>
            </a:endParaRPr>
          </a:p>
          <a:p>
            <a:pPr algn="ctr">
              <a:lnSpc>
                <a:spcPct val="90000"/>
              </a:lnSpc>
              <a:buFont typeface="Wingdings 2" pitchFamily="18" charset="2"/>
              <a:buNone/>
            </a:pPr>
            <a:r>
              <a:rPr lang="en-US" sz="2800" dirty="0" smtClean="0">
                <a:solidFill>
                  <a:schemeClr val="tx2"/>
                </a:solidFill>
              </a:rPr>
              <a:t>Vocabulary in all subject areas will be a main focus as well. </a:t>
            </a:r>
            <a:endParaRPr lang="en-US" sz="2800" dirty="0" smtClean="0"/>
          </a:p>
          <a:p>
            <a:pPr>
              <a:lnSpc>
                <a:spcPct val="90000"/>
              </a:lnSpc>
              <a:buFont typeface="Wingdings 2" pitchFamily="18" charset="2"/>
              <a:buNone/>
            </a:pPr>
            <a:endParaRPr lang="en-US" sz="2800" dirty="0"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6627">
                                            <p:txEl>
                                              <p:pRg st="2" end="2"/>
                                            </p:txEl>
                                          </p:spTgt>
                                        </p:tgtEl>
                                        <p:attrNameLst>
                                          <p:attrName>style.visibility</p:attrName>
                                        </p:attrNameLst>
                                      </p:cBhvr>
                                      <p:to>
                                        <p:strVal val="visible"/>
                                      </p:to>
                                    </p:set>
                                    <p:anim calcmode="lin" valueType="num">
                                      <p:cBhvr additive="base">
                                        <p:cTn id="18"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1"/>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algn="ctr"/>
            <a:r>
              <a:rPr lang="en-US" sz="5400" smtClean="0"/>
              <a:t>Interactive Read Aloud</a:t>
            </a:r>
          </a:p>
        </p:txBody>
      </p:sp>
      <p:sp>
        <p:nvSpPr>
          <p:cNvPr id="27651" name="Rectangle 3"/>
          <p:cNvSpPr>
            <a:spLocks noGrp="1"/>
          </p:cNvSpPr>
          <p:nvPr>
            <p:ph idx="1"/>
          </p:nvPr>
        </p:nvSpPr>
        <p:spPr/>
        <p:txBody>
          <a:bodyPr/>
          <a:lstStyle/>
          <a:p>
            <a:pPr algn="ctr">
              <a:lnSpc>
                <a:spcPct val="80000"/>
              </a:lnSpc>
              <a:buFont typeface="Wingdings 2" pitchFamily="18" charset="2"/>
              <a:buNone/>
            </a:pPr>
            <a:r>
              <a:rPr lang="en-US" sz="2800" dirty="0" smtClean="0">
                <a:solidFill>
                  <a:schemeClr val="tx2"/>
                </a:solidFill>
              </a:rPr>
              <a:t>The teacher reads aloud text and shares their own thoughts/ideas at significant points while the students are actively listening and responding to brief discussions.</a:t>
            </a:r>
          </a:p>
          <a:p>
            <a:pPr algn="ctr">
              <a:lnSpc>
                <a:spcPct val="80000"/>
              </a:lnSpc>
              <a:buFont typeface="Wingdings 2" pitchFamily="18" charset="2"/>
              <a:buNone/>
            </a:pPr>
            <a:endParaRPr lang="en-US" sz="2800" dirty="0" smtClean="0">
              <a:solidFill>
                <a:schemeClr val="tx2"/>
              </a:solidFill>
            </a:endParaRPr>
          </a:p>
          <a:p>
            <a:pPr algn="ctr">
              <a:lnSpc>
                <a:spcPct val="80000"/>
              </a:lnSpc>
              <a:buFont typeface="Wingdings" pitchFamily="2" charset="2"/>
              <a:buChar char="v"/>
            </a:pPr>
            <a:r>
              <a:rPr lang="en-US" sz="2800" dirty="0" smtClean="0">
                <a:solidFill>
                  <a:schemeClr val="tx2"/>
                </a:solidFill>
              </a:rPr>
              <a:t>Interactive Reading versus reading out loud</a:t>
            </a:r>
          </a:p>
          <a:p>
            <a:pPr algn="ctr">
              <a:lnSpc>
                <a:spcPct val="80000"/>
              </a:lnSpc>
              <a:buFont typeface="Wingdings" pitchFamily="2" charset="2"/>
              <a:buChar char="v"/>
            </a:pPr>
            <a:r>
              <a:rPr lang="en-US" sz="2800" dirty="0" smtClean="0">
                <a:solidFill>
                  <a:schemeClr val="tx2"/>
                </a:solidFill>
              </a:rPr>
              <a:t>An instructional read aloud with “accountable talk”</a:t>
            </a:r>
          </a:p>
          <a:p>
            <a:pPr algn="ctr">
              <a:lnSpc>
                <a:spcPct val="80000"/>
              </a:lnSpc>
              <a:buFont typeface="Wingdings" pitchFamily="2" charset="2"/>
              <a:buChar char="v"/>
            </a:pPr>
            <a:r>
              <a:rPr lang="en-US" sz="2800" dirty="0" smtClean="0">
                <a:solidFill>
                  <a:schemeClr val="tx2"/>
                </a:solidFill>
              </a:rPr>
              <a:t>Experienced readers engage and think about text as they read</a:t>
            </a:r>
          </a:p>
          <a:p>
            <a:pPr>
              <a:buFont typeface="Wingdings 2" pitchFamily="18"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10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7651">
                                            <p:txEl>
                                              <p:pRg st="2" end="2"/>
                                            </p:txEl>
                                          </p:spTgt>
                                        </p:tgtEl>
                                        <p:attrNameLst>
                                          <p:attrName>style.visibility</p:attrName>
                                        </p:attrNameLst>
                                      </p:cBhvr>
                                      <p:to>
                                        <p:strVal val="visible"/>
                                      </p:to>
                                    </p:set>
                                    <p:anim calcmode="lin" valueType="num">
                                      <p:cBhvr additive="base">
                                        <p:cTn id="18" dur="10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7651">
                                            <p:txEl>
                                              <p:pRg st="3" end="3"/>
                                            </p:txEl>
                                          </p:spTgt>
                                        </p:tgtEl>
                                        <p:attrNameLst>
                                          <p:attrName>style.visibility</p:attrName>
                                        </p:attrNameLst>
                                      </p:cBhvr>
                                      <p:to>
                                        <p:strVal val="visible"/>
                                      </p:to>
                                    </p:set>
                                    <p:anim calcmode="lin" valueType="num">
                                      <p:cBhvr additive="base">
                                        <p:cTn id="24" dur="10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7651">
                                            <p:txEl>
                                              <p:pRg st="4" end="4"/>
                                            </p:txEl>
                                          </p:spTgt>
                                        </p:tgtEl>
                                        <p:attrNameLst>
                                          <p:attrName>style.visibility</p:attrName>
                                        </p:attrNameLst>
                                      </p:cBhvr>
                                      <p:to>
                                        <p:strVal val="visible"/>
                                      </p:to>
                                    </p:set>
                                    <p:anim calcmode="lin" valueType="num">
                                      <p:cBhvr additive="base">
                                        <p:cTn id="30" dur="10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8000" smtClean="0"/>
              <a:t>Writing</a:t>
            </a:r>
          </a:p>
        </p:txBody>
      </p:sp>
      <p:sp>
        <p:nvSpPr>
          <p:cNvPr id="3" name="Content Placeholder 2"/>
          <p:cNvSpPr>
            <a:spLocks noGrp="1"/>
          </p:cNvSpPr>
          <p:nvPr>
            <p:ph idx="1"/>
          </p:nvPr>
        </p:nvSpPr>
        <p:spPr/>
        <p:txBody>
          <a:bodyPr/>
          <a:lstStyle/>
          <a:p>
            <a:r>
              <a:rPr lang="en-US" sz="3600" dirty="0" smtClean="0"/>
              <a:t>Students will practice different styles of writing including:</a:t>
            </a:r>
          </a:p>
          <a:p>
            <a:pPr lvl="2">
              <a:buFont typeface="Wingdings" pitchFamily="2" charset="2"/>
              <a:buChar char="Ø"/>
            </a:pPr>
            <a:r>
              <a:rPr lang="en-US" sz="2800" dirty="0" smtClean="0"/>
              <a:t>Narrative writing</a:t>
            </a:r>
          </a:p>
          <a:p>
            <a:pPr lvl="2">
              <a:buFont typeface="Wingdings" pitchFamily="2" charset="2"/>
              <a:buChar char="Ø"/>
            </a:pPr>
            <a:r>
              <a:rPr lang="en-US" sz="2800" dirty="0" smtClean="0"/>
              <a:t>Realistic Fiction</a:t>
            </a:r>
          </a:p>
          <a:p>
            <a:pPr lvl="2">
              <a:buFont typeface="Wingdings" pitchFamily="2" charset="2"/>
              <a:buChar char="Ø"/>
            </a:pPr>
            <a:r>
              <a:rPr lang="en-US" sz="2800" dirty="0" smtClean="0"/>
              <a:t>Expository texts- How-To Books</a:t>
            </a:r>
          </a:p>
          <a:p>
            <a:pPr lvl="2">
              <a:buFont typeface="Wingdings" pitchFamily="2" charset="2"/>
              <a:buChar char="Ø"/>
            </a:pPr>
            <a:r>
              <a:rPr lang="en-US" sz="2800" dirty="0" smtClean="0"/>
              <a:t>Argumentative Writing – Share your opinion</a:t>
            </a:r>
          </a:p>
          <a:p>
            <a:pPr lvl="2">
              <a:buFont typeface="Wingdings" pitchFamily="2" charset="2"/>
              <a:buChar char="Ø"/>
            </a:pPr>
            <a:r>
              <a:rPr lang="en-US" sz="2800" dirty="0" smtClean="0"/>
              <a:t>Poetry</a:t>
            </a:r>
          </a:p>
          <a:p>
            <a:pPr lvl="2">
              <a:buFont typeface="Wingdings" pitchFamily="2" charset="2"/>
              <a:buChar char="Ø"/>
            </a:pPr>
            <a:r>
              <a:rPr lang="en-US" sz="2800" dirty="0" smtClean="0"/>
              <a:t>Informative Writing – Research and teach about a topic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smtClean="0"/>
              <a:t>Science</a:t>
            </a:r>
          </a:p>
        </p:txBody>
      </p:sp>
      <p:sp>
        <p:nvSpPr>
          <p:cNvPr id="3" name="Content Placeholder 2"/>
          <p:cNvSpPr>
            <a:spLocks noGrp="1"/>
          </p:cNvSpPr>
          <p:nvPr>
            <p:ph idx="1"/>
          </p:nvPr>
        </p:nvSpPr>
        <p:spPr/>
        <p:txBody>
          <a:bodyPr/>
          <a:lstStyle/>
          <a:p>
            <a:r>
              <a:rPr lang="en-US" sz="3200" dirty="0" smtClean="0"/>
              <a:t>We have four big ideas that we will learn about in Science this year.  Each one will incorporate science experiments, exploration, and hands on learning.</a:t>
            </a:r>
          </a:p>
          <a:p>
            <a:pPr lvl="2">
              <a:buFont typeface="Wingdings" pitchFamily="2" charset="2"/>
              <a:buChar char="Ø"/>
            </a:pPr>
            <a:r>
              <a:rPr lang="en-US" sz="3200" dirty="0" smtClean="0"/>
              <a:t> Weather</a:t>
            </a:r>
          </a:p>
          <a:p>
            <a:pPr lvl="2">
              <a:buFont typeface="Wingdings" pitchFamily="2" charset="2"/>
              <a:buChar char="Ø"/>
            </a:pPr>
            <a:r>
              <a:rPr lang="en-US" sz="3200" dirty="0" smtClean="0"/>
              <a:t>Life Cycles</a:t>
            </a:r>
          </a:p>
          <a:p>
            <a:pPr lvl="2">
              <a:buFont typeface="Wingdings" pitchFamily="2" charset="2"/>
              <a:buChar char="Ø"/>
            </a:pPr>
            <a:r>
              <a:rPr lang="en-US" sz="3200" dirty="0" smtClean="0"/>
              <a:t>Matter</a:t>
            </a:r>
          </a:p>
          <a:p>
            <a:pPr lvl="2">
              <a:buFont typeface="Wingdings" pitchFamily="2" charset="2"/>
              <a:buChar char="Ø"/>
            </a:pPr>
            <a:r>
              <a:rPr lang="en-US" sz="3200" dirty="0" smtClean="0"/>
              <a:t>Sound</a:t>
            </a:r>
          </a:p>
        </p:txBody>
      </p:sp>
      <p:pic>
        <p:nvPicPr>
          <p:cNvPr id="5122" name="Picture 2" descr="C:\Program Files (x86)\Microsoft Office\MEDIA\CAGCAT10\j0293828.wmf"/>
          <p:cNvPicPr>
            <a:picLocks noChangeAspect="1" noChangeArrowheads="1"/>
          </p:cNvPicPr>
          <p:nvPr/>
        </p:nvPicPr>
        <p:blipFill>
          <a:blip r:embed="rId2" cstate="print"/>
          <a:srcRect/>
          <a:stretch>
            <a:fillRect/>
          </a:stretch>
        </p:blipFill>
        <p:spPr bwMode="auto">
          <a:xfrm>
            <a:off x="4614863" y="4203700"/>
            <a:ext cx="1363158" cy="1435100"/>
          </a:xfrm>
          <a:prstGeom prst="rect">
            <a:avLst/>
          </a:prstGeom>
          <a:noFill/>
        </p:spPr>
      </p:pic>
      <p:pic>
        <p:nvPicPr>
          <p:cNvPr id="5123" name="Picture 3" descr="C:\Users\kelly.rosales\AppData\Local\Microsoft\Windows\Temporary Internet Files\Content.IE5\3F3CDS8B\MC900064950[1].wmf"/>
          <p:cNvPicPr>
            <a:picLocks noChangeAspect="1" noChangeArrowheads="1"/>
          </p:cNvPicPr>
          <p:nvPr/>
        </p:nvPicPr>
        <p:blipFill>
          <a:blip r:embed="rId3" cstate="print"/>
          <a:srcRect/>
          <a:stretch>
            <a:fillRect/>
          </a:stretch>
        </p:blipFill>
        <p:spPr bwMode="auto">
          <a:xfrm>
            <a:off x="6664325" y="4273550"/>
            <a:ext cx="1776413" cy="1566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smtClean="0"/>
              <a:t>Social Studies</a:t>
            </a:r>
          </a:p>
        </p:txBody>
      </p:sp>
      <p:sp>
        <p:nvSpPr>
          <p:cNvPr id="3" name="Content Placeholder 2"/>
          <p:cNvSpPr>
            <a:spLocks noGrp="1"/>
          </p:cNvSpPr>
          <p:nvPr>
            <p:ph idx="1"/>
          </p:nvPr>
        </p:nvSpPr>
        <p:spPr/>
        <p:txBody>
          <a:bodyPr/>
          <a:lstStyle/>
          <a:p>
            <a:r>
              <a:rPr lang="en-US" sz="2800" dirty="0" smtClean="0"/>
              <a:t>Our social studies curriculum is called Exploring Where &amp; Why: Communities Here and There.  We use hands-on materials such as:  globes, maps, atlases and online resources to develop 21</a:t>
            </a:r>
            <a:r>
              <a:rPr lang="en-US" sz="2800" baseline="30000" dirty="0" smtClean="0"/>
              <a:t>st</a:t>
            </a:r>
            <a:r>
              <a:rPr lang="en-US" sz="2800" dirty="0" smtClean="0"/>
              <a:t> century skills in social studies.  </a:t>
            </a:r>
          </a:p>
          <a:p>
            <a:r>
              <a:rPr lang="en-US" sz="2800" dirty="0" smtClean="0"/>
              <a:t>Our major concepts this year include: communities, map skills, government, culture and history.  </a:t>
            </a:r>
          </a:p>
        </p:txBody>
      </p:sp>
      <p:pic>
        <p:nvPicPr>
          <p:cNvPr id="9218" name="Picture 2" descr="C:\Users\je.owens\AppData\Local\Microsoft\Windows\Temporary Internet Files\Content.IE5\9LB8T4LK\MP900427809[1].jpg"/>
          <p:cNvPicPr>
            <a:picLocks noChangeAspect="1" noChangeArrowheads="1"/>
          </p:cNvPicPr>
          <p:nvPr/>
        </p:nvPicPr>
        <p:blipFill>
          <a:blip r:embed="rId2" cstate="print"/>
          <a:srcRect/>
          <a:stretch>
            <a:fillRect/>
          </a:stretch>
        </p:blipFill>
        <p:spPr bwMode="auto">
          <a:xfrm>
            <a:off x="3886200" y="5181600"/>
            <a:ext cx="1977326" cy="14582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6750"/>
          </a:xfrm>
        </p:spPr>
        <p:txBody>
          <a:bodyPr/>
          <a:lstStyle/>
          <a:p>
            <a:pPr algn="ctr"/>
            <a:r>
              <a:rPr lang="en-US" sz="6000" dirty="0" smtClean="0"/>
              <a:t>Homework</a:t>
            </a:r>
          </a:p>
        </p:txBody>
      </p:sp>
      <p:sp>
        <p:nvSpPr>
          <p:cNvPr id="3" name="Content Placeholder 2"/>
          <p:cNvSpPr>
            <a:spLocks noGrp="1"/>
          </p:cNvSpPr>
          <p:nvPr>
            <p:ph idx="1"/>
          </p:nvPr>
        </p:nvSpPr>
        <p:spPr>
          <a:xfrm>
            <a:off x="457200" y="971550"/>
            <a:ext cx="8229600" cy="5505451"/>
          </a:xfrm>
        </p:spPr>
        <p:txBody>
          <a:bodyPr>
            <a:normAutofit fontScale="62500" lnSpcReduction="20000"/>
          </a:bodyPr>
          <a:lstStyle/>
          <a:p>
            <a:pPr>
              <a:lnSpc>
                <a:spcPct val="80000"/>
              </a:lnSpc>
              <a:buNone/>
            </a:pPr>
            <a:r>
              <a:rPr lang="en-US" sz="3400" dirty="0">
                <a:latin typeface="Arial" panose="020B0604020202020204" pitchFamily="34" charset="0"/>
                <a:cs typeface="Arial" panose="020B0604020202020204" pitchFamily="34" charset="0"/>
              </a:rPr>
              <a:t>Each week your child will be responsible for homework in the following areas:</a:t>
            </a:r>
          </a:p>
          <a:p>
            <a:pPr>
              <a:lnSpc>
                <a:spcPct val="80000"/>
              </a:lnSpc>
              <a:buNone/>
            </a:pPr>
            <a:endParaRPr lang="en-US" sz="3400" dirty="0">
              <a:latin typeface="Arial" panose="020B0604020202020204" pitchFamily="34" charset="0"/>
              <a:cs typeface="Arial" panose="020B0604020202020204" pitchFamily="34" charset="0"/>
            </a:endParaRPr>
          </a:p>
          <a:p>
            <a:pPr marL="1771650" lvl="3" indent="-514350">
              <a:lnSpc>
                <a:spcPct val="80000"/>
              </a:lnSpc>
              <a:buFont typeface="Wingdings" pitchFamily="2" charset="2"/>
              <a:buChar char="v"/>
            </a:pPr>
            <a:r>
              <a:rPr lang="en-US" sz="3400" dirty="0">
                <a:latin typeface="Arial" panose="020B0604020202020204" pitchFamily="34" charset="0"/>
                <a:cs typeface="Arial" panose="020B0604020202020204" pitchFamily="34" charset="0"/>
              </a:rPr>
              <a:t>A passage to be used all week with Text-Dependent Questions.  Students will complete a question each day.  </a:t>
            </a:r>
          </a:p>
          <a:p>
            <a:pPr marL="1771650" lvl="3" indent="-514350">
              <a:lnSpc>
                <a:spcPct val="80000"/>
              </a:lnSpc>
              <a:buFont typeface="Wingdings" pitchFamily="2" charset="2"/>
              <a:buChar char="v"/>
            </a:pPr>
            <a:r>
              <a:rPr lang="en-US" sz="3400" dirty="0">
                <a:latin typeface="Arial" panose="020B0604020202020204" pitchFamily="34" charset="0"/>
                <a:cs typeface="Arial" panose="020B0604020202020204" pitchFamily="34" charset="0"/>
              </a:rPr>
              <a:t>Math – spiraling review for daily reinforcement.</a:t>
            </a:r>
          </a:p>
          <a:p>
            <a:pPr marL="1771650" lvl="3" indent="-514350">
              <a:lnSpc>
                <a:spcPct val="80000"/>
              </a:lnSpc>
              <a:buFont typeface="Wingdings" pitchFamily="2" charset="2"/>
              <a:buChar char="v"/>
            </a:pPr>
            <a:endParaRPr lang="en-US" sz="3400" dirty="0">
              <a:latin typeface="Arial" panose="020B0604020202020204" pitchFamily="34" charset="0"/>
              <a:cs typeface="Arial" panose="020B0604020202020204" pitchFamily="34" charset="0"/>
            </a:endParaRPr>
          </a:p>
          <a:p>
            <a:pPr marL="1771650" lvl="3" indent="-514350">
              <a:lnSpc>
                <a:spcPct val="80000"/>
              </a:lnSpc>
              <a:buFont typeface="Wingdings" pitchFamily="2" charset="2"/>
              <a:buChar char="v"/>
            </a:pPr>
            <a:r>
              <a:rPr lang="en-US" sz="3400" dirty="0">
                <a:latin typeface="Arial" panose="020B0604020202020204" pitchFamily="34" charset="0"/>
                <a:cs typeface="Arial" panose="020B0604020202020204" pitchFamily="34" charset="0"/>
              </a:rPr>
              <a:t>A weekly page from our newly purchased (thanks, PTA) language arts books.  These books focus on grammar and punctuation. </a:t>
            </a:r>
          </a:p>
          <a:p>
            <a:pPr marL="1771650" lvl="3" indent="-514350">
              <a:lnSpc>
                <a:spcPct val="80000"/>
              </a:lnSpc>
              <a:buFont typeface="Wingdings" pitchFamily="2" charset="2"/>
              <a:buNone/>
            </a:pPr>
            <a:endParaRPr lang="en-US" sz="3400" dirty="0">
              <a:latin typeface="Arial" panose="020B0604020202020204" pitchFamily="34" charset="0"/>
              <a:cs typeface="Arial" panose="020B0604020202020204" pitchFamily="34" charset="0"/>
            </a:endParaRPr>
          </a:p>
          <a:p>
            <a:pPr marL="1771650" lvl="3" indent="-514350">
              <a:lnSpc>
                <a:spcPct val="80000"/>
              </a:lnSpc>
              <a:buFont typeface="Wingdings" pitchFamily="2" charset="2"/>
              <a:buNone/>
            </a:pPr>
            <a:endParaRPr lang="en-US" sz="3400" dirty="0">
              <a:latin typeface="Arial" panose="020B0604020202020204" pitchFamily="34" charset="0"/>
              <a:cs typeface="Arial" panose="020B0604020202020204" pitchFamily="34" charset="0"/>
            </a:endParaRPr>
          </a:p>
          <a:p>
            <a:pPr>
              <a:lnSpc>
                <a:spcPct val="80000"/>
              </a:lnSpc>
              <a:buNone/>
            </a:pPr>
            <a:r>
              <a:rPr lang="en-US" sz="3400" dirty="0">
                <a:latin typeface="Arial" panose="020B0604020202020204" pitchFamily="34" charset="0"/>
                <a:cs typeface="Arial" panose="020B0604020202020204" pitchFamily="34" charset="0"/>
              </a:rPr>
              <a:t>  It will be your child’s responsibility to take their agenda and homework to and from school </a:t>
            </a:r>
            <a:r>
              <a:rPr lang="en-US" sz="3400" b="1" dirty="0">
                <a:latin typeface="Arial" panose="020B0604020202020204" pitchFamily="34" charset="0"/>
                <a:cs typeface="Arial" panose="020B0604020202020204" pitchFamily="34" charset="0"/>
              </a:rPr>
              <a:t>each day.</a:t>
            </a:r>
          </a:p>
          <a:p>
            <a:pPr>
              <a:lnSpc>
                <a:spcPct val="80000"/>
              </a:lnSpc>
              <a:buNone/>
            </a:pPr>
            <a:endParaRPr lang="en-US" sz="3400" dirty="0">
              <a:latin typeface="Arial" panose="020B0604020202020204" pitchFamily="34" charset="0"/>
              <a:cs typeface="Arial" panose="020B0604020202020204" pitchFamily="34" charset="0"/>
            </a:endParaRPr>
          </a:p>
          <a:p>
            <a:pPr>
              <a:lnSpc>
                <a:spcPct val="80000"/>
              </a:lnSpc>
              <a:buNone/>
            </a:pPr>
            <a:endParaRPr lang="en-US" sz="3400" dirty="0">
              <a:latin typeface="Arial" panose="020B0604020202020204" pitchFamily="34" charset="0"/>
              <a:cs typeface="Arial" panose="020B0604020202020204" pitchFamily="34" charset="0"/>
            </a:endParaRPr>
          </a:p>
          <a:p>
            <a:pPr>
              <a:lnSpc>
                <a:spcPct val="80000"/>
              </a:lnSpc>
              <a:buNone/>
            </a:pPr>
            <a:r>
              <a:rPr lang="en-US" sz="3400" dirty="0">
                <a:latin typeface="Arial" panose="020B0604020202020204" pitchFamily="34" charset="0"/>
                <a:cs typeface="Arial" panose="020B0604020202020204" pitchFamily="34" charset="0"/>
              </a:rPr>
              <a:t>RAZ kids, </a:t>
            </a:r>
            <a:r>
              <a:rPr lang="en-US" sz="3400" dirty="0" err="1">
                <a:latin typeface="Arial" panose="020B0604020202020204" pitchFamily="34" charset="0"/>
                <a:cs typeface="Arial" panose="020B0604020202020204" pitchFamily="34" charset="0"/>
              </a:rPr>
              <a:t>Dreambox</a:t>
            </a:r>
            <a:r>
              <a:rPr lang="en-US" sz="3400" dirty="0">
                <a:latin typeface="Arial" panose="020B0604020202020204" pitchFamily="34" charset="0"/>
                <a:cs typeface="Arial" panose="020B0604020202020204" pitchFamily="34" charset="0"/>
              </a:rPr>
              <a:t> and  Front Row  will be able to be accessed from home with your child’s login information</a:t>
            </a:r>
            <a:r>
              <a:rPr lang="en-US" sz="2800" dirty="0">
                <a:latin typeface="Arial" panose="020B0604020202020204" pitchFamily="34" charset="0"/>
                <a:cs typeface="Arial" panose="020B0604020202020204" pitchFamily="34" charset="0"/>
              </a:rPr>
              <a:t>. We are still in the process of collecting and organizing those passwords for the students.  This should be going home by the </a:t>
            </a:r>
            <a:r>
              <a:rPr lang="en-US" sz="2800" dirty="0">
                <a:solidFill>
                  <a:srgbClr val="FFFF00"/>
                </a:solidFill>
                <a:latin typeface="Arial" panose="020B0604020202020204" pitchFamily="34" charset="0"/>
                <a:cs typeface="Arial" panose="020B0604020202020204" pitchFamily="34" charset="0"/>
              </a:rPr>
              <a:t>end of next week.</a:t>
            </a:r>
          </a:p>
          <a:p>
            <a:pPr>
              <a:lnSpc>
                <a:spcPct val="80000"/>
              </a:lnSpc>
              <a:buFont typeface="Wingdings 2" pitchFamily="18" charset="2"/>
              <a:buNone/>
            </a:pPr>
            <a:endParaRPr lang="en-US" sz="1400" dirty="0" smtClean="0">
              <a:latin typeface="Arial" panose="020B0604020202020204" pitchFamily="34" charset="0"/>
              <a:cs typeface="Arial" panose="020B0604020202020204" pitchFamily="34" charset="0"/>
            </a:endParaRPr>
          </a:p>
          <a:p>
            <a:pPr>
              <a:lnSpc>
                <a:spcPct val="80000"/>
              </a:lnSpc>
              <a:buFont typeface="Wingdings 2" pitchFamily="18" charset="2"/>
              <a:buNone/>
            </a:pPr>
            <a:endParaRPr lang="en-US" sz="2800" dirty="0" smtClean="0">
              <a:latin typeface="Arial" panose="020B0604020202020204" pitchFamily="34" charset="0"/>
              <a:cs typeface="Arial" panose="020B0604020202020204" pitchFamily="34" charset="0"/>
            </a:endParaRPr>
          </a:p>
          <a:p>
            <a:pPr>
              <a:lnSpc>
                <a:spcPct val="80000"/>
              </a:lnSpc>
              <a:buFont typeface="Wingdings 2" pitchFamily="18" charset="2"/>
              <a:buNone/>
            </a:pPr>
            <a:endParaRPr lang="en-US" sz="2800" dirty="0" smtClean="0"/>
          </a:p>
          <a:p>
            <a:pPr>
              <a:lnSpc>
                <a:spcPct val="80000"/>
              </a:lnSpc>
              <a:buFont typeface="Wingdings 2" pitchFamily="18" charset="2"/>
              <a:buNone/>
            </a:pP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74" y="152400"/>
            <a:ext cx="6017526" cy="838200"/>
          </a:xfrm>
        </p:spPr>
        <p:txBody>
          <a:bodyPr/>
          <a:lstStyle/>
          <a:p>
            <a:r>
              <a:rPr lang="en-US" sz="4000" dirty="0" smtClean="0"/>
              <a:t>Reading Challenge </a:t>
            </a:r>
            <a:r>
              <a:rPr lang="en-US" sz="4000" dirty="0" smtClean="0">
                <a:solidFill>
                  <a:srgbClr val="92D050"/>
                </a:solidFill>
              </a:rPr>
              <a:t>Changes</a:t>
            </a:r>
            <a:endParaRPr lang="en-US" sz="4000" dirty="0">
              <a:solidFill>
                <a:srgbClr val="92D050"/>
              </a:solidFill>
            </a:endParaRPr>
          </a:p>
        </p:txBody>
      </p:sp>
      <p:sp>
        <p:nvSpPr>
          <p:cNvPr id="3" name="Content Placeholder 2"/>
          <p:cNvSpPr>
            <a:spLocks noGrp="1"/>
          </p:cNvSpPr>
          <p:nvPr>
            <p:ph idx="1"/>
          </p:nvPr>
        </p:nvSpPr>
        <p:spPr>
          <a:xfrm>
            <a:off x="533400" y="1524000"/>
            <a:ext cx="8229600" cy="4389437"/>
          </a:xfrm>
        </p:spPr>
        <p:txBody>
          <a:bodyPr/>
          <a:lstStyle/>
          <a:p>
            <a:pPr marL="273050" lvl="3" indent="-273050">
              <a:buSzPct val="95000"/>
            </a:pPr>
            <a:r>
              <a:rPr lang="en-US" sz="2600" dirty="0"/>
              <a:t>Students will be earning points for the quality of their answers for </a:t>
            </a:r>
            <a:r>
              <a:rPr lang="en-US" sz="2600" dirty="0" smtClean="0"/>
              <a:t>the Text Dependent Questions from the reading passage homework. The goal is for students to earn between 12 and 16 points.  These points correlate with proficiency levels on their report cards.</a:t>
            </a:r>
          </a:p>
          <a:p>
            <a:pPr marL="273050" lvl="3" indent="-273050">
              <a:buSzPct val="95000"/>
            </a:pPr>
            <a:r>
              <a:rPr lang="en-US" sz="2200" i="1" dirty="0" smtClean="0"/>
              <a:t>      </a:t>
            </a:r>
            <a:r>
              <a:rPr lang="en-US" sz="2200" b="1" i="1" dirty="0" smtClean="0">
                <a:solidFill>
                  <a:srgbClr val="00B0F0"/>
                </a:solidFill>
              </a:rPr>
              <a:t>4 point answer: </a:t>
            </a:r>
            <a:r>
              <a:rPr lang="en-US" sz="2200" dirty="0" smtClean="0"/>
              <a:t>Complete sentences with two or more details  or evidences from the reading passage</a:t>
            </a:r>
          </a:p>
          <a:p>
            <a:pPr marL="273050" lvl="3" indent="-273050">
              <a:buSzPct val="95000"/>
            </a:pPr>
            <a:r>
              <a:rPr lang="en-US" sz="2200" i="1" dirty="0" smtClean="0"/>
              <a:t>      </a:t>
            </a:r>
            <a:r>
              <a:rPr lang="en-US" sz="2200" b="1" i="1" dirty="0" smtClean="0">
                <a:solidFill>
                  <a:srgbClr val="00B050"/>
                </a:solidFill>
              </a:rPr>
              <a:t>3 point answer: </a:t>
            </a:r>
            <a:r>
              <a:rPr lang="en-US" sz="2200" dirty="0" smtClean="0"/>
              <a:t>Complete sentences with at least one detail from the reading passage.</a:t>
            </a:r>
          </a:p>
          <a:p>
            <a:pPr marL="273050" lvl="3" indent="-273050">
              <a:buSzPct val="95000"/>
            </a:pPr>
            <a:r>
              <a:rPr lang="en-US" sz="2200" b="1" i="1" dirty="0" smtClean="0"/>
              <a:t>     </a:t>
            </a:r>
            <a:r>
              <a:rPr lang="en-US" sz="2200" b="1" i="1" dirty="0" smtClean="0">
                <a:solidFill>
                  <a:srgbClr val="FFC000"/>
                </a:solidFill>
              </a:rPr>
              <a:t>2 point answer</a:t>
            </a:r>
            <a:r>
              <a:rPr lang="en-US" sz="2200" i="1" dirty="0" smtClean="0">
                <a:solidFill>
                  <a:srgbClr val="FFC000"/>
                </a:solidFill>
              </a:rPr>
              <a:t>: </a:t>
            </a:r>
            <a:r>
              <a:rPr lang="en-US" sz="2200" dirty="0" smtClean="0"/>
              <a:t>Simple sentence with basic answer but no details.</a:t>
            </a:r>
          </a:p>
          <a:p>
            <a:pPr marL="273050" lvl="3" indent="-273050">
              <a:buSzPct val="95000"/>
            </a:pPr>
            <a:r>
              <a:rPr lang="en-US" sz="2200" i="1" dirty="0" smtClean="0"/>
              <a:t>    </a:t>
            </a:r>
            <a:r>
              <a:rPr lang="en-US" sz="2200" b="1" i="1" dirty="0" smtClean="0">
                <a:solidFill>
                  <a:srgbClr val="FF5050"/>
                </a:solidFill>
              </a:rPr>
              <a:t>1 point answer:  </a:t>
            </a:r>
            <a:r>
              <a:rPr lang="en-US" sz="2200" dirty="0" smtClean="0"/>
              <a:t>One word or a small phrase. Incomplete answer.</a:t>
            </a:r>
          </a:p>
          <a:p>
            <a:pPr marL="273050" lvl="3" indent="-273050">
              <a:buSzPct val="95000"/>
            </a:pPr>
            <a:endParaRPr lang="en-US" sz="2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8456">
            <a:off x="6477000" y="298664"/>
            <a:ext cx="2133600" cy="1165058"/>
          </a:xfrm>
          <a:prstGeom prst="rect">
            <a:avLst/>
          </a:prstGeom>
        </p:spPr>
      </p:pic>
    </p:spTree>
    <p:extLst>
      <p:ext uri="{BB962C8B-B14F-4D97-AF65-F5344CB8AC3E}">
        <p14:creationId xmlns:p14="http://schemas.microsoft.com/office/powerpoint/2010/main" val="187129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1023176"/>
            <a:ext cx="8305800" cy="5163312"/>
          </a:xfrm>
        </p:spPr>
        <p:txBody>
          <a:bodyPr>
            <a:normAutofit fontScale="90000"/>
          </a:bodyPr>
          <a:lstStyle/>
          <a:p>
            <a:pPr algn="ctr"/>
            <a:r>
              <a:rPr lang="en-US" sz="7200" dirty="0" smtClean="0"/>
              <a:t>PBIS</a:t>
            </a:r>
            <a:br>
              <a:rPr lang="en-US" sz="7200" dirty="0" smtClean="0"/>
            </a:br>
            <a:r>
              <a:rPr lang="en-US" sz="3600" dirty="0" smtClean="0">
                <a:latin typeface="Arial Black" pitchFamily="34" charset="0"/>
              </a:rPr>
              <a:t>Be Responsible</a:t>
            </a:r>
            <a:br>
              <a:rPr lang="en-US" sz="3600" dirty="0" smtClean="0">
                <a:latin typeface="Arial Black" pitchFamily="34" charset="0"/>
              </a:rPr>
            </a:br>
            <a:r>
              <a:rPr lang="en-US" sz="3600" dirty="0" smtClean="0">
                <a:latin typeface="Arial Black" pitchFamily="34" charset="0"/>
              </a:rPr>
              <a:t>Be Respectful</a:t>
            </a:r>
            <a:br>
              <a:rPr lang="en-US" sz="3600" dirty="0" smtClean="0">
                <a:latin typeface="Arial Black" pitchFamily="34" charset="0"/>
              </a:rPr>
            </a:br>
            <a:r>
              <a:rPr lang="en-US" sz="3600" dirty="0" smtClean="0">
                <a:latin typeface="Arial Black" pitchFamily="34" charset="0"/>
              </a:rPr>
              <a:t>Be Safe </a:t>
            </a:r>
            <a:br>
              <a:rPr lang="en-US" sz="3600" dirty="0" smtClean="0">
                <a:latin typeface="Arial Black" pitchFamily="34" charset="0"/>
              </a:rPr>
            </a:br>
            <a:r>
              <a:rPr lang="en-US" sz="3600" dirty="0" smtClean="0">
                <a:latin typeface="Arial Black" pitchFamily="34" charset="0"/>
              </a:rPr>
              <a:t>Be Polite</a:t>
            </a:r>
            <a:br>
              <a:rPr lang="en-US" sz="3600" dirty="0" smtClean="0">
                <a:latin typeface="Arial Black" pitchFamily="34" charset="0"/>
              </a:rPr>
            </a:br>
            <a:r>
              <a:rPr lang="en-US" sz="3600" dirty="0" smtClean="0">
                <a:latin typeface="Algerian" pitchFamily="82" charset="0"/>
              </a:rPr>
              <a:t/>
            </a:r>
            <a:br>
              <a:rPr lang="en-US" sz="3600" dirty="0" smtClean="0">
                <a:latin typeface="Algerian" pitchFamily="82" charset="0"/>
              </a:rPr>
            </a:br>
            <a:r>
              <a:rPr lang="en-US" sz="4400" i="1" dirty="0" err="1" smtClean="0">
                <a:latin typeface="Algerian" pitchFamily="82" charset="0"/>
              </a:rPr>
              <a:t>BEe</a:t>
            </a:r>
            <a:r>
              <a:rPr lang="en-US" sz="4400" i="1" dirty="0" smtClean="0">
                <a:latin typeface="Algerian" pitchFamily="82" charset="0"/>
              </a:rPr>
              <a:t>   Extraordinary!!!!</a:t>
            </a:r>
            <a:br>
              <a:rPr lang="en-US" sz="4400" i="1" dirty="0" smtClean="0">
                <a:latin typeface="Algerian" pitchFamily="82" charset="0"/>
              </a:rPr>
            </a:br>
            <a:r>
              <a:rPr lang="en-US" sz="4400" i="1" dirty="0" smtClean="0">
                <a:latin typeface="Bauhaus 93" pitchFamily="82" charset="0"/>
              </a:rPr>
              <a:t/>
            </a:r>
            <a:br>
              <a:rPr lang="en-US" sz="4400" i="1" dirty="0" smtClean="0">
                <a:latin typeface="Bauhaus 93" pitchFamily="82" charset="0"/>
              </a:rPr>
            </a:br>
            <a:endParaRPr lang="en-US" sz="4400" i="1" dirty="0" smtClean="0">
              <a:latin typeface="Bauhaus 93" pitchFamily="82" charset="0"/>
            </a:endParaRPr>
          </a:p>
        </p:txBody>
      </p:sp>
      <p:pic>
        <p:nvPicPr>
          <p:cNvPr id="4" name="Picture 2" descr="Image result for b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376" y="4953000"/>
            <a:ext cx="1729498"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51670"/>
            <a:ext cx="8229600" cy="52386"/>
          </a:xfrm>
        </p:spPr>
        <p:txBody>
          <a:bodyPr/>
          <a:lstStyle/>
          <a:p>
            <a:r>
              <a:rPr lang="en-US" dirty="0" smtClean="0"/>
              <a:t>  </a:t>
            </a:r>
            <a:endParaRPr lang="en-US" dirty="0"/>
          </a:p>
        </p:txBody>
      </p:sp>
      <p:sp>
        <p:nvSpPr>
          <p:cNvPr id="4" name="Rectangle 4"/>
          <p:cNvSpPr>
            <a:spLocks noChangeArrowheads="1"/>
          </p:cNvSpPr>
          <p:nvPr/>
        </p:nvSpPr>
        <p:spPr bwMode="auto">
          <a:xfrm>
            <a:off x="0" y="-109954"/>
            <a:ext cx="159530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0"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4" name="Picture 10" descr="MC90006031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943382"/>
            <a:ext cx="1219200" cy="132757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MC90008886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084139"/>
            <a:ext cx="180975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90029208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9997" y="1034224"/>
            <a:ext cx="1377478" cy="11827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228600" y="369140"/>
            <a:ext cx="9144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Student Homework Journal - A Letter to the Parents……………..</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76200" y="227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3"/>
          <p:cNvSpPr>
            <a:spLocks noChangeArrowheads="1"/>
          </p:cNvSpPr>
          <p:nvPr/>
        </p:nvSpPr>
        <p:spPr bwMode="auto">
          <a:xfrm>
            <a:off x="76200" y="34234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4"/>
          <p:cNvSpPr>
            <a:spLocks noChangeArrowheads="1"/>
          </p:cNvSpPr>
          <p:nvPr/>
        </p:nvSpPr>
        <p:spPr bwMode="auto">
          <a:xfrm>
            <a:off x="49763" y="2202451"/>
            <a:ext cx="9144000"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Dear Parents,</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	This is your child’s homework binder/folder. The homework assigned is designed to spiral back through the curriculum so students are always practicing their skills. During the first few weeks of school we will train the students in the homework spiral and assist them in these tasks. We expect the students to do their homework to the best of their abilities BY THEMSELVES. This will be a difficult challenge at first, but will become easier and easier as the year progresses. Students should not get upset if the work seems difficult at first, and should make their best attempt on the tasks. We need to see their thinking and mistakes to better know how to teach them. We consistently check for homework completion and accuracy </a:t>
            </a:r>
            <a:r>
              <a:rPr kumimoji="0" lang="en-US" altLang="en-US" sz="1300" b="1"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every </a:t>
            </a: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day. So your child </a:t>
            </a:r>
            <a:r>
              <a:rPr kumimoji="0" lang="en-US" altLang="en-US" sz="1300" b="1"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must </a:t>
            </a: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have their binder with completed daily homework each day. Your child should never have more than 30 minutes of homework per night. </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The homework is as follows:</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Math - 9 problems a night, Mon.-Thurs. (Periodically they may have additional problems depending on the topics and skills we study.)(10 minutes)</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Grammar – Weekly Grammar Daily Skill Practice, Mon.-Thurs. (5 minutes)</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Reading – read an assigned text (article, passage, book, poem, etc.) and complete a text based question Mon-Thurs. based on that assignment (the text will remain the same all week) (15 minutes)  </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1"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Periodically, a project based activity will be required and will replace regular daily homework for that time frame. </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If you have any questions, comments, or concerns regarding homework, please email your child’s teacher at her school email. </a:t>
            </a:r>
            <a:endParaRPr kumimoji="0" lang="en-US" altLang="en-US" sz="1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2</a:t>
            </a:r>
            <a:r>
              <a:rPr kumimoji="0" lang="en-US" altLang="en-US" sz="1300" b="0" i="0" u="none" strike="noStrike" cap="none" normalizeH="0" baseline="3000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nd</a:t>
            </a:r>
            <a:r>
              <a:rPr kumimoji="0" lang="en-US" altLang="en-US" sz="1300" b="0" i="0" u="none" strike="noStrike" cap="none" normalizeH="0" baseline="0" dirty="0" smtClean="0">
                <a:ln>
                  <a:noFill/>
                </a:ln>
                <a:solidFill>
                  <a:schemeClr val="tx1"/>
                </a:solidFill>
                <a:effectLst/>
                <a:latin typeface="Maiandra GD" panose="020E0502030308020204" pitchFamily="34" charset="0"/>
                <a:ea typeface="Times New Roman" panose="02020603050405020304" pitchFamily="18" charset="0"/>
                <a:cs typeface="Times New Roman" panose="02020603050405020304" pitchFamily="18" charset="0"/>
              </a:rPr>
              <a:t> Grade Team</a:t>
            </a:r>
            <a:endParaRPr kumimoji="0" lang="en-US" altLang="en-US" sz="13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4180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1"/>
            <a:ext cx="8229600" cy="323850"/>
          </a:xfrm>
        </p:spPr>
        <p:txBody>
          <a:bodyPr/>
          <a:lstStyle/>
          <a:p>
            <a:r>
              <a:rPr lang="en-US" sz="2500" dirty="0" smtClean="0"/>
              <a:t>Sample Reading Passage   </a:t>
            </a:r>
            <a:r>
              <a:rPr lang="en-US" sz="1200" dirty="0" smtClean="0"/>
              <a:t>CONCEPTS </a:t>
            </a:r>
            <a:r>
              <a:rPr lang="en-US" sz="1200" dirty="0"/>
              <a:t>OF COMPREHENSION: FIGURATIVE LANGUAGE 2nd GRADE UNIT</a:t>
            </a:r>
            <a:br>
              <a:rPr lang="en-US" sz="1200" dirty="0"/>
            </a:br>
            <a:endParaRPr lang="en-US" sz="1200" dirty="0"/>
          </a:p>
        </p:txBody>
      </p:sp>
      <p:sp>
        <p:nvSpPr>
          <p:cNvPr id="3" name="Content Placeholder 2"/>
          <p:cNvSpPr>
            <a:spLocks noGrp="1"/>
          </p:cNvSpPr>
          <p:nvPr>
            <p:ph idx="1"/>
          </p:nvPr>
        </p:nvSpPr>
        <p:spPr>
          <a:xfrm>
            <a:off x="457200" y="533401"/>
            <a:ext cx="8229600" cy="5791200"/>
          </a:xfrm>
        </p:spPr>
        <p:txBody>
          <a:bodyPr/>
          <a:lstStyle/>
          <a:p>
            <a:pPr marL="0" indent="0">
              <a:buNone/>
            </a:pPr>
            <a:r>
              <a:rPr lang="en-US" sz="1400" b="1" dirty="0"/>
              <a:t>Welcome Back! </a:t>
            </a:r>
          </a:p>
          <a:p>
            <a:pPr marL="0" indent="0">
              <a:buNone/>
            </a:pPr>
            <a:r>
              <a:rPr lang="en-US" sz="1400" dirty="0"/>
              <a:t>Do you have butterflies in your stomach before the first day of school? </a:t>
            </a:r>
            <a:endParaRPr lang="en-US" sz="1400" dirty="0" smtClean="0"/>
          </a:p>
          <a:p>
            <a:pPr marL="0" indent="0">
              <a:buNone/>
            </a:pPr>
            <a:r>
              <a:rPr lang="en-US" sz="1400" dirty="0" smtClean="0"/>
              <a:t>That </a:t>
            </a:r>
            <a:r>
              <a:rPr lang="en-US" sz="1400" dirty="0"/>
              <a:t>means you are nervous. Don't worry! </a:t>
            </a:r>
          </a:p>
          <a:p>
            <a:pPr marL="0" indent="0">
              <a:buNone/>
            </a:pPr>
            <a:r>
              <a:rPr lang="en-US" dirty="0"/>
              <a:t> </a:t>
            </a:r>
            <a:r>
              <a:rPr lang="en-US" sz="1400" b="1" dirty="0"/>
              <a:t>Put Your Best Foot Forward </a:t>
            </a:r>
          </a:p>
          <a:p>
            <a:pPr marL="0" indent="0">
              <a:buNone/>
            </a:pPr>
            <a:r>
              <a:rPr lang="en-US" sz="1400" dirty="0"/>
              <a:t>You are heading in the right direction if you put your best foot forward! </a:t>
            </a:r>
            <a:r>
              <a:rPr lang="en-US" sz="1400" dirty="0" smtClean="0"/>
              <a:t>                       </a:t>
            </a:r>
            <a:r>
              <a:rPr lang="en-US" sz="1100" dirty="0" smtClean="0"/>
              <a:t>These </a:t>
            </a:r>
            <a:r>
              <a:rPr lang="en-US" sz="1100" dirty="0"/>
              <a:t>students are </a:t>
            </a:r>
          </a:p>
          <a:p>
            <a:pPr marL="0" indent="0">
              <a:buNone/>
            </a:pPr>
            <a:r>
              <a:rPr lang="en-US" sz="1400" dirty="0" smtClean="0"/>
              <a:t>That </a:t>
            </a:r>
            <a:r>
              <a:rPr lang="en-US" sz="1400" dirty="0"/>
              <a:t>saying means you have a positive attitude. A good attitude helps </a:t>
            </a:r>
            <a:r>
              <a:rPr lang="en-US" sz="1400" dirty="0" smtClean="0"/>
              <a:t>you                   </a:t>
            </a:r>
            <a:r>
              <a:rPr lang="en-US" sz="1100" dirty="0" smtClean="0"/>
              <a:t>are </a:t>
            </a:r>
            <a:r>
              <a:rPr lang="en-US" sz="1100" dirty="0"/>
              <a:t>paying attention </a:t>
            </a:r>
            <a:r>
              <a:rPr lang="en-US" sz="1400" dirty="0" smtClean="0"/>
              <a:t>make friends </a:t>
            </a:r>
            <a:r>
              <a:rPr lang="en-US" sz="1400" dirty="0"/>
              <a:t>and get along better with others</a:t>
            </a:r>
            <a:r>
              <a:rPr lang="en-US" sz="1400" dirty="0" smtClean="0"/>
              <a:t>.                                                                  </a:t>
            </a:r>
            <a:r>
              <a:rPr lang="en-US" sz="1100" dirty="0"/>
              <a:t>ready to learn and </a:t>
            </a:r>
          </a:p>
          <a:p>
            <a:pPr marL="0" indent="0">
              <a:buNone/>
            </a:pPr>
            <a:r>
              <a:rPr lang="en-US" sz="1100" dirty="0" smtClean="0"/>
              <a:t>                                                                                                                                                                                         in </a:t>
            </a:r>
            <a:r>
              <a:rPr lang="en-US" sz="1100" dirty="0"/>
              <a:t>class.</a:t>
            </a:r>
          </a:p>
          <a:p>
            <a:pPr marL="0" indent="0">
              <a:buNone/>
            </a:pPr>
            <a:r>
              <a:rPr lang="en-US" sz="1400" b="1" dirty="0"/>
              <a:t>Put on Your Thinking Cap </a:t>
            </a:r>
          </a:p>
          <a:p>
            <a:pPr marL="0" indent="0">
              <a:buNone/>
            </a:pPr>
            <a:r>
              <a:rPr lang="en-US" sz="1400" dirty="0"/>
              <a:t>Have you put on your thinking cap at school? That saying means you are ready </a:t>
            </a:r>
          </a:p>
          <a:p>
            <a:pPr marL="0" indent="0">
              <a:buNone/>
            </a:pPr>
            <a:r>
              <a:rPr lang="en-US" sz="1400" dirty="0"/>
              <a:t>to learn and pay attention in class. You should always ask questions if you do not understand something. </a:t>
            </a:r>
          </a:p>
          <a:p>
            <a:pPr marL="0" indent="0">
              <a:buNone/>
            </a:pPr>
            <a:endParaRPr lang="en-US" sz="1400" dirty="0"/>
          </a:p>
          <a:p>
            <a:pPr marL="0" indent="0">
              <a:buNone/>
            </a:pPr>
            <a:r>
              <a:rPr lang="en-US" sz="1400" dirty="0" smtClean="0"/>
              <a:t> </a:t>
            </a:r>
            <a:r>
              <a:rPr lang="en-US" sz="1400" b="1" dirty="0"/>
              <a:t>Lend a Hand </a:t>
            </a:r>
          </a:p>
          <a:p>
            <a:pPr marL="0" indent="0">
              <a:buNone/>
            </a:pPr>
            <a:r>
              <a:rPr lang="en-US" sz="1400" dirty="0"/>
              <a:t>If someone asks you to lend a hand, that saying means the person needs your help. You should help out at home, school, and in your neighborhood. What are some ways you can help others? </a:t>
            </a:r>
          </a:p>
          <a:p>
            <a:pPr marL="0" indent="0">
              <a:buNone/>
            </a:pPr>
            <a:r>
              <a:rPr lang="en-US" sz="1400" dirty="0" smtClean="0"/>
              <a:t>                                                                                                                                          </a:t>
            </a:r>
            <a:endParaRPr lang="en-US" sz="1100" dirty="0" smtClean="0"/>
          </a:p>
          <a:p>
            <a:pPr marL="0" indent="0">
              <a:buNone/>
            </a:pPr>
            <a:r>
              <a:rPr lang="en-US" sz="1400" b="1" dirty="0" smtClean="0"/>
              <a:t>Catch </a:t>
            </a:r>
            <a:r>
              <a:rPr lang="en-US" sz="1400" b="1" dirty="0"/>
              <a:t>Some </a:t>
            </a:r>
            <a:r>
              <a:rPr lang="en-US" sz="1400" b="1" dirty="0" err="1"/>
              <a:t>Zzz's</a:t>
            </a:r>
            <a:r>
              <a:rPr lang="en-US" sz="1400" b="1" dirty="0"/>
              <a:t> </a:t>
            </a:r>
          </a:p>
          <a:p>
            <a:pPr marL="0" indent="0">
              <a:buNone/>
            </a:pPr>
            <a:r>
              <a:rPr lang="en-US" sz="1400" dirty="0"/>
              <a:t>Have you been catching some </a:t>
            </a:r>
            <a:r>
              <a:rPr lang="en-US" sz="1400" dirty="0" err="1"/>
              <a:t>zzz's</a:t>
            </a:r>
            <a:r>
              <a:rPr lang="en-US" sz="1400" dirty="0"/>
              <a:t>? That saying means you should get enough sleep. Sleeping helps you do your best. Second graders need about nine hours of sleep each night. </a:t>
            </a:r>
          </a:p>
          <a:p>
            <a:endParaRPr lang="en-US" sz="1400" dirty="0"/>
          </a:p>
        </p:txBody>
      </p:sp>
      <p:pic>
        <p:nvPicPr>
          <p:cNvPr id="11" name="Picture 10"/>
          <p:cNvPicPr/>
          <p:nvPr/>
        </p:nvPicPr>
        <p:blipFill>
          <a:blip r:embed="rId2"/>
          <a:stretch>
            <a:fillRect/>
          </a:stretch>
        </p:blipFill>
        <p:spPr>
          <a:xfrm>
            <a:off x="6705600" y="653144"/>
            <a:ext cx="1885950" cy="1205788"/>
          </a:xfrm>
          <a:prstGeom prst="rect">
            <a:avLst/>
          </a:prstGeom>
        </p:spPr>
      </p:pic>
    </p:spTree>
    <p:extLst>
      <p:ext uri="{BB962C8B-B14F-4D97-AF65-F5344CB8AC3E}">
        <p14:creationId xmlns:p14="http://schemas.microsoft.com/office/powerpoint/2010/main" val="3618204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00050"/>
          </a:xfrm>
        </p:spPr>
        <p:txBody>
          <a:bodyPr/>
          <a:lstStyle/>
          <a:p>
            <a:r>
              <a:rPr lang="en-US" sz="2500" dirty="0" smtClean="0"/>
              <a:t>Text Dependent Questions</a:t>
            </a:r>
            <a:endParaRPr lang="en-US" sz="2500" dirty="0"/>
          </a:p>
        </p:txBody>
      </p:sp>
      <p:sp>
        <p:nvSpPr>
          <p:cNvPr id="3" name="Content Placeholder 2"/>
          <p:cNvSpPr>
            <a:spLocks noGrp="1"/>
          </p:cNvSpPr>
          <p:nvPr>
            <p:ph idx="1"/>
          </p:nvPr>
        </p:nvSpPr>
        <p:spPr>
          <a:xfrm>
            <a:off x="457200" y="628650"/>
            <a:ext cx="8229600" cy="6153150"/>
          </a:xfrm>
        </p:spPr>
        <p:txBody>
          <a:bodyPr/>
          <a:lstStyle/>
          <a:p>
            <a:pPr marL="0" indent="0">
              <a:buNone/>
            </a:pPr>
            <a:r>
              <a:rPr lang="en-US" sz="1400" u="sng" dirty="0"/>
              <a:t>Literacy </a:t>
            </a:r>
            <a:r>
              <a:rPr lang="en-US" sz="1400" u="sng" dirty="0" smtClean="0"/>
              <a:t>Homework:  </a:t>
            </a:r>
            <a:r>
              <a:rPr lang="en-US" sz="1400" dirty="0" smtClean="0"/>
              <a:t>Text </a:t>
            </a:r>
            <a:r>
              <a:rPr lang="en-US" sz="1400" dirty="0"/>
              <a:t>Based Questions and Response Examples</a:t>
            </a:r>
          </a:p>
          <a:p>
            <a:pPr marL="0" lvl="0" indent="0">
              <a:buNone/>
            </a:pPr>
            <a:r>
              <a:rPr lang="en-US" sz="1400" dirty="0"/>
              <a:t>Read the text completely. </a:t>
            </a:r>
          </a:p>
          <a:p>
            <a:pPr marL="0" lvl="0" indent="0">
              <a:buNone/>
            </a:pPr>
            <a:r>
              <a:rPr lang="en-US" sz="1400" dirty="0"/>
              <a:t>Answer one question each day, using evidence </a:t>
            </a:r>
            <a:r>
              <a:rPr lang="en-US" sz="1400" b="1" dirty="0"/>
              <a:t>from the text</a:t>
            </a:r>
            <a:r>
              <a:rPr lang="en-US" sz="1400" dirty="0"/>
              <a:t> and your best sentence structure (capitalization, organization, punctuation, spelling). </a:t>
            </a:r>
          </a:p>
          <a:p>
            <a:pPr marL="0" indent="0">
              <a:buNone/>
            </a:pPr>
            <a:r>
              <a:rPr lang="en-US" sz="1400" dirty="0"/>
              <a:t> </a:t>
            </a:r>
          </a:p>
          <a:p>
            <a:pPr marL="0" indent="0">
              <a:buNone/>
            </a:pPr>
            <a:r>
              <a:rPr lang="en-US" sz="1400" dirty="0"/>
              <a:t>Using the text, “Welcome Back!” as an example. </a:t>
            </a:r>
          </a:p>
          <a:p>
            <a:pPr marL="0" indent="0">
              <a:buNone/>
            </a:pPr>
            <a:r>
              <a:rPr lang="en-US" sz="1400" dirty="0"/>
              <a:t>Monday:  Explain how you felt on your first day of school and why you felt that way. </a:t>
            </a:r>
          </a:p>
          <a:p>
            <a:pPr marL="0" indent="0">
              <a:buNone/>
            </a:pPr>
            <a:r>
              <a:rPr lang="en-US" sz="1400" dirty="0"/>
              <a:t> </a:t>
            </a:r>
            <a:r>
              <a:rPr lang="en-US" sz="1400" dirty="0" smtClean="0"/>
              <a:t>       </a:t>
            </a:r>
            <a:r>
              <a:rPr lang="en-US" sz="1400" b="1" dirty="0" smtClean="0"/>
              <a:t>On </a:t>
            </a:r>
            <a:r>
              <a:rPr lang="en-US" sz="1400" b="1" dirty="0"/>
              <a:t>the first day of school, I had butterflies in my stomach because I felt nervous about meeting new friends and where I would sit. I felt this way because I wasn’t sure if my friends from first grade would be in my class</a:t>
            </a:r>
            <a:r>
              <a:rPr lang="en-US" sz="1400" dirty="0"/>
              <a:t>. </a:t>
            </a:r>
          </a:p>
          <a:p>
            <a:pPr marL="0" indent="0">
              <a:buNone/>
            </a:pPr>
            <a:r>
              <a:rPr lang="en-US" sz="1400" dirty="0"/>
              <a:t> </a:t>
            </a:r>
          </a:p>
          <a:p>
            <a:pPr marL="0" indent="0">
              <a:buNone/>
            </a:pPr>
            <a:r>
              <a:rPr lang="en-US" sz="1400" dirty="0"/>
              <a:t>Tuesday: Look at the section. “Put on your thinking cap.”  What did you learn from this section? </a:t>
            </a:r>
          </a:p>
          <a:p>
            <a:pPr marL="0" indent="0">
              <a:buNone/>
            </a:pPr>
            <a:r>
              <a:rPr lang="en-US" sz="1400" dirty="0"/>
              <a:t> </a:t>
            </a:r>
            <a:r>
              <a:rPr lang="en-US" sz="1400" dirty="0" smtClean="0"/>
              <a:t>       </a:t>
            </a:r>
            <a:r>
              <a:rPr lang="en-US" sz="1400" b="1" dirty="0" smtClean="0"/>
              <a:t>From </a:t>
            </a:r>
            <a:r>
              <a:rPr lang="en-US" sz="1400" b="1" dirty="0"/>
              <a:t>the section, “Put on your thinking cap,” I learned that it is important to pay close attention and be ready to learn in class.  Also, it is important to ask questions if you don’t understand. </a:t>
            </a:r>
          </a:p>
          <a:p>
            <a:pPr marL="0" indent="0">
              <a:buNone/>
            </a:pPr>
            <a:endParaRPr lang="en-US" sz="1400" dirty="0"/>
          </a:p>
          <a:p>
            <a:pPr marL="0" indent="0">
              <a:buNone/>
            </a:pPr>
            <a:r>
              <a:rPr lang="en-US" sz="1400" dirty="0" smtClean="0"/>
              <a:t>Wednesday</a:t>
            </a:r>
            <a:r>
              <a:rPr lang="en-US" sz="1400" dirty="0"/>
              <a:t>: How many hours of sleep should a second grader get each night and why? </a:t>
            </a:r>
            <a:endParaRPr lang="en-US" sz="1400" dirty="0" smtClean="0"/>
          </a:p>
          <a:p>
            <a:pPr marL="0" indent="0">
              <a:buNone/>
            </a:pPr>
            <a:r>
              <a:rPr lang="en-US" sz="1400" dirty="0"/>
              <a:t> </a:t>
            </a:r>
            <a:r>
              <a:rPr lang="en-US" sz="1400" dirty="0" smtClean="0"/>
              <a:t>         </a:t>
            </a:r>
            <a:r>
              <a:rPr lang="en-US" sz="1400" b="1" dirty="0" smtClean="0"/>
              <a:t>Second </a:t>
            </a:r>
            <a:r>
              <a:rPr lang="en-US" sz="1400" b="1" dirty="0"/>
              <a:t>graders should get nine hours of sleep each night because sleeping helps you do your best in school. </a:t>
            </a:r>
          </a:p>
          <a:p>
            <a:pPr marL="0" indent="0">
              <a:buNone/>
            </a:pPr>
            <a:r>
              <a:rPr lang="en-US" sz="1400" dirty="0"/>
              <a:t> </a:t>
            </a:r>
          </a:p>
          <a:p>
            <a:pPr marL="0" indent="0">
              <a:buNone/>
            </a:pPr>
            <a:r>
              <a:rPr lang="en-US" sz="1400" dirty="0"/>
              <a:t>Thursday: (This is not a text based question) How can you “lend a hand” in your classroom, home, or in your community? </a:t>
            </a:r>
            <a:endParaRPr lang="en-US" sz="1400" dirty="0" smtClean="0"/>
          </a:p>
          <a:p>
            <a:pPr marL="0" indent="0">
              <a:buNone/>
            </a:pPr>
            <a:r>
              <a:rPr lang="en-US" sz="1400" dirty="0"/>
              <a:t> </a:t>
            </a:r>
            <a:r>
              <a:rPr lang="en-US" sz="1400" dirty="0" smtClean="0"/>
              <a:t>          </a:t>
            </a:r>
            <a:r>
              <a:rPr lang="en-US" sz="1400" b="1" dirty="0" smtClean="0"/>
              <a:t>I </a:t>
            </a:r>
            <a:r>
              <a:rPr lang="en-US" sz="1400" b="1" dirty="0"/>
              <a:t>can lend a hand in my classroom by helping my teacher pass out papers.  I can lend a hand at home by keeping my room organized and clean.  I can lend a hand in my community by cleaning up the park. </a:t>
            </a:r>
          </a:p>
          <a:p>
            <a:endParaRPr lang="en-US" sz="1400" dirty="0"/>
          </a:p>
        </p:txBody>
      </p:sp>
      <p:pic>
        <p:nvPicPr>
          <p:cNvPr id="5" name="Picture 4" descr="Literacy Homework guidelines TBQ - W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65574"/>
            <a:ext cx="8025384" cy="6192426"/>
          </a:xfrm>
          <a:prstGeom prst="rect">
            <a:avLst/>
          </a:prstGeom>
        </p:spPr>
      </p:pic>
    </p:spTree>
    <p:extLst>
      <p:ext uri="{BB962C8B-B14F-4D97-AF65-F5344CB8AC3E}">
        <p14:creationId xmlns:p14="http://schemas.microsoft.com/office/powerpoint/2010/main" val="990387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81050"/>
          </a:xfrm>
        </p:spPr>
        <p:txBody>
          <a:bodyPr/>
          <a:lstStyle/>
          <a:p>
            <a:r>
              <a:rPr lang="en-US" dirty="0" smtClean="0"/>
              <a:t>Math Spiral Review</a:t>
            </a:r>
            <a:endParaRPr lang="en-US" dirty="0"/>
          </a:p>
        </p:txBody>
      </p:sp>
      <p:pic>
        <p:nvPicPr>
          <p:cNvPr id="6" name="Content Placeholder 5" descr="WEEK 1_ccss [Compatibility Mode] -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645" y="933451"/>
            <a:ext cx="5688710" cy="5391150"/>
          </a:xfrm>
        </p:spPr>
      </p:pic>
    </p:spTree>
    <p:extLst>
      <p:ext uri="{BB962C8B-B14F-4D97-AF65-F5344CB8AC3E}">
        <p14:creationId xmlns:p14="http://schemas.microsoft.com/office/powerpoint/2010/main" val="28537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24" y="228600"/>
            <a:ext cx="8229600" cy="628650"/>
          </a:xfrm>
        </p:spPr>
        <p:txBody>
          <a:bodyPr/>
          <a:lstStyle/>
          <a:p>
            <a:r>
              <a:rPr lang="en-US" dirty="0" smtClean="0"/>
              <a:t>Syllabus</a:t>
            </a:r>
            <a:endParaRPr lang="en-US" dirty="0"/>
          </a:p>
        </p:txBody>
      </p:sp>
      <p:sp>
        <p:nvSpPr>
          <p:cNvPr id="3" name="Content Placeholder 2"/>
          <p:cNvSpPr>
            <a:spLocks noGrp="1"/>
          </p:cNvSpPr>
          <p:nvPr>
            <p:ph idx="1"/>
          </p:nvPr>
        </p:nvSpPr>
        <p:spPr>
          <a:xfrm>
            <a:off x="457200" y="857251"/>
            <a:ext cx="8229600" cy="5467350"/>
          </a:xfrm>
        </p:spPr>
        <p:txBody>
          <a:bodyPr/>
          <a:lstStyle/>
          <a:p>
            <a:pPr marL="0" indent="0">
              <a:buNone/>
            </a:pPr>
            <a:r>
              <a:rPr lang="en-US" dirty="0"/>
              <a:t> </a:t>
            </a:r>
          </a:p>
        </p:txBody>
      </p:sp>
      <p:pic>
        <p:nvPicPr>
          <p:cNvPr id="6" name="Picture 5" descr="SYLLABUS DATA SHEET 1 - Wo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1182" y="3280363"/>
            <a:ext cx="4636618" cy="3577637"/>
          </a:xfrm>
          <a:prstGeom prst="rect">
            <a:avLst/>
          </a:prstGeom>
        </p:spPr>
      </p:pic>
      <p:pic>
        <p:nvPicPr>
          <p:cNvPr id="4" name="Picture 3" descr="Learning Cycle 1 (nonfiction)- Literacy 2016-2017 -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95400"/>
            <a:ext cx="4789404" cy="3426266"/>
          </a:xfrm>
          <a:prstGeom prst="rect">
            <a:avLst/>
          </a:prstGeom>
        </p:spPr>
      </p:pic>
    </p:spTree>
    <p:extLst>
      <p:ext uri="{BB962C8B-B14F-4D97-AF65-F5344CB8AC3E}">
        <p14:creationId xmlns:p14="http://schemas.microsoft.com/office/powerpoint/2010/main" val="2479081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33450"/>
          </a:xfrm>
        </p:spPr>
        <p:txBody>
          <a:bodyPr/>
          <a:lstStyle/>
          <a:p>
            <a:pPr algn="ctr"/>
            <a:r>
              <a:rPr lang="en-US" sz="6000" dirty="0" smtClean="0"/>
              <a:t>Thursday Folders</a:t>
            </a:r>
          </a:p>
        </p:txBody>
      </p:sp>
      <p:sp>
        <p:nvSpPr>
          <p:cNvPr id="3" name="Content Placeholder 2"/>
          <p:cNvSpPr>
            <a:spLocks noGrp="1"/>
          </p:cNvSpPr>
          <p:nvPr>
            <p:ph idx="1"/>
          </p:nvPr>
        </p:nvSpPr>
        <p:spPr>
          <a:xfrm>
            <a:off x="457200" y="1162051"/>
            <a:ext cx="8229600" cy="5162550"/>
          </a:xfrm>
        </p:spPr>
        <p:txBody>
          <a:bodyPr/>
          <a:lstStyle/>
          <a:p>
            <a:pPr>
              <a:buFont typeface="Wingdings 2" pitchFamily="18" charset="2"/>
              <a:buNone/>
            </a:pPr>
            <a:endParaRPr lang="en-US" dirty="0" smtClean="0"/>
          </a:p>
          <a:p>
            <a:pPr>
              <a:buFont typeface="Wingdings 2" pitchFamily="18" charset="2"/>
              <a:buNone/>
            </a:pPr>
            <a:r>
              <a:rPr lang="en-US" dirty="0" smtClean="0"/>
              <a:t>We will use Thursday Folders again this year.  Please make sure that they are emptied each Thursday and returned to school on Friday.    </a:t>
            </a:r>
          </a:p>
          <a:p>
            <a:pPr>
              <a:buFont typeface="Wingdings 2" pitchFamily="18" charset="2"/>
              <a:buNone/>
            </a:pPr>
            <a:endParaRPr lang="en-US" dirty="0" smtClean="0"/>
          </a:p>
          <a:p>
            <a:pPr>
              <a:buFont typeface="Wingdings 2" pitchFamily="18" charset="2"/>
              <a:buNone/>
            </a:pPr>
            <a:r>
              <a:rPr lang="en-US" dirty="0" smtClean="0"/>
              <a:t>Your child’s graded work and important information will be in this folder and should be reviewed with your child.  </a:t>
            </a:r>
          </a:p>
          <a:p>
            <a:r>
              <a:rPr lang="en-US" dirty="0" smtClean="0"/>
              <a:t>Please know that </a:t>
            </a:r>
            <a:r>
              <a:rPr lang="en-US" dirty="0" smtClean="0"/>
              <a:t>we will </a:t>
            </a:r>
            <a:r>
              <a:rPr lang="en-US" dirty="0" smtClean="0"/>
              <a:t>have already gone over graded work and your child does not need to correct it and return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Progress Reports and Report Cards</a:t>
            </a:r>
            <a:endParaRPr lang="en-US" sz="4400" dirty="0"/>
          </a:p>
        </p:txBody>
      </p:sp>
      <p:sp>
        <p:nvSpPr>
          <p:cNvPr id="3" name="Content Placeholder 2"/>
          <p:cNvSpPr>
            <a:spLocks noGrp="1"/>
          </p:cNvSpPr>
          <p:nvPr>
            <p:ph idx="1"/>
          </p:nvPr>
        </p:nvSpPr>
        <p:spPr/>
        <p:txBody>
          <a:bodyPr/>
          <a:lstStyle/>
          <a:p>
            <a:r>
              <a:rPr lang="en-US" dirty="0" smtClean="0"/>
              <a:t>Progress Reports will go home mid quarter .</a:t>
            </a:r>
          </a:p>
          <a:p>
            <a:r>
              <a:rPr lang="en-US" dirty="0" smtClean="0"/>
              <a:t>Reports Cards will go home at the end of the quarter.  </a:t>
            </a:r>
          </a:p>
          <a:p>
            <a:r>
              <a:rPr lang="en-US" dirty="0" smtClean="0"/>
              <a:t>Students will be assessed on a 3,2,1 scale. </a:t>
            </a:r>
          </a:p>
          <a:p>
            <a:pPr lvl="1"/>
            <a:r>
              <a:rPr lang="en-US" dirty="0" smtClean="0"/>
              <a:t>3=Consistently meets 2</a:t>
            </a:r>
            <a:r>
              <a:rPr lang="en-US" baseline="30000" dirty="0" smtClean="0"/>
              <a:t>nd</a:t>
            </a:r>
            <a:r>
              <a:rPr lang="en-US" dirty="0" smtClean="0"/>
              <a:t> Grade standard mastery</a:t>
            </a:r>
          </a:p>
          <a:p>
            <a:pPr lvl="1"/>
            <a:r>
              <a:rPr lang="en-US" dirty="0" smtClean="0"/>
              <a:t>2=Inconsistently meets 2</a:t>
            </a:r>
            <a:r>
              <a:rPr lang="en-US" baseline="30000" dirty="0" smtClean="0"/>
              <a:t>nd</a:t>
            </a:r>
            <a:r>
              <a:rPr lang="en-US" dirty="0" smtClean="0"/>
              <a:t> Grade standard mastery</a:t>
            </a:r>
          </a:p>
          <a:p>
            <a:pPr lvl="1"/>
            <a:r>
              <a:rPr lang="en-US" dirty="0" smtClean="0"/>
              <a:t>1=Needs to make great progress to meet standard mastery</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04850"/>
          </a:xfrm>
        </p:spPr>
        <p:txBody>
          <a:bodyPr/>
          <a:lstStyle/>
          <a:p>
            <a:pPr algn="ctr"/>
            <a:r>
              <a:rPr lang="en-US" dirty="0" smtClean="0"/>
              <a:t>Communication</a:t>
            </a:r>
            <a:endParaRPr lang="en-US" dirty="0"/>
          </a:p>
        </p:txBody>
      </p:sp>
      <p:sp>
        <p:nvSpPr>
          <p:cNvPr id="3" name="Content Placeholder 2"/>
          <p:cNvSpPr>
            <a:spLocks noGrp="1"/>
          </p:cNvSpPr>
          <p:nvPr>
            <p:ph idx="1"/>
          </p:nvPr>
        </p:nvSpPr>
        <p:spPr>
          <a:xfrm>
            <a:off x="426098" y="1066800"/>
            <a:ext cx="8229600" cy="4389437"/>
          </a:xfrm>
        </p:spPr>
        <p:txBody>
          <a:bodyPr/>
          <a:lstStyle/>
          <a:p>
            <a:r>
              <a:rPr lang="en-US" dirty="0" smtClean="0"/>
              <a:t>My website is </a:t>
            </a:r>
            <a:r>
              <a:rPr lang="en-US" dirty="0" smtClean="0">
                <a:hlinkClick r:id="rId2"/>
              </a:rPr>
              <a:t>classknight@weebly.com</a:t>
            </a:r>
            <a:r>
              <a:rPr lang="en-US" dirty="0"/>
              <a:t> This is where you will find the information for what units of study we are working on and other information. I will send a reminder that it has been </a:t>
            </a:r>
            <a:r>
              <a:rPr lang="en-US" dirty="0" smtClean="0"/>
              <a:t>updated</a:t>
            </a:r>
          </a:p>
          <a:p>
            <a:pPr marL="0" indent="0">
              <a:buNone/>
            </a:pPr>
            <a:endParaRPr lang="en-US" dirty="0" smtClean="0"/>
          </a:p>
          <a:p>
            <a:r>
              <a:rPr lang="en-US" dirty="0" smtClean="0"/>
              <a:t>My email is </a:t>
            </a:r>
            <a:r>
              <a:rPr lang="en-US" dirty="0" smtClean="0">
                <a:hlinkClick r:id="rId3"/>
              </a:rPr>
              <a:t>Christi.knight@cms.k12.nc.us</a:t>
            </a:r>
            <a:r>
              <a:rPr lang="en-US" dirty="0" smtClean="0"/>
              <a:t> </a:t>
            </a:r>
          </a:p>
          <a:p>
            <a:endParaRPr lang="en-US" dirty="0" smtClean="0"/>
          </a:p>
          <a:p>
            <a:r>
              <a:rPr lang="en-US" dirty="0" smtClean="0"/>
              <a:t>.  DOJO-  We have finished our in class testing for now and DOJO will be up and running.  This is a great way to keep in touch.  I have sent an invite to all parents. Please connect.  </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377063"/>
            <a:ext cx="8305800" cy="4858512"/>
          </a:xfrm>
        </p:spPr>
        <p:txBody>
          <a:bodyPr>
            <a:normAutofit fontScale="90000"/>
          </a:bodyPr>
          <a:lstStyle/>
          <a:p>
            <a:pPr algn="ctr" fontAlgn="auto">
              <a:spcAft>
                <a:spcPts val="0"/>
              </a:spcAft>
              <a:defRPr/>
            </a:pPr>
            <a:r>
              <a:rPr lang="en-US" sz="8800" dirty="0" smtClean="0"/>
              <a:t/>
            </a:r>
            <a:br>
              <a:rPr lang="en-US" sz="8800" dirty="0" smtClean="0"/>
            </a:br>
            <a:r>
              <a:rPr lang="en-US" sz="8800" dirty="0" smtClean="0"/>
              <a:t/>
            </a:r>
            <a:br>
              <a:rPr lang="en-US" sz="8800" dirty="0" smtClean="0"/>
            </a:br>
            <a:r>
              <a:rPr lang="en-US" sz="6700" dirty="0" smtClean="0"/>
              <a:t/>
            </a:r>
            <a:br>
              <a:rPr lang="en-US" sz="6700" dirty="0" smtClean="0"/>
            </a:br>
            <a:r>
              <a:rPr lang="en-US" sz="8800" dirty="0" smtClean="0"/>
              <a:t> </a:t>
            </a:r>
            <a:r>
              <a:rPr lang="en-US" sz="6000" dirty="0" smtClean="0"/>
              <a:t>Closing</a:t>
            </a:r>
            <a:br>
              <a:rPr lang="en-US" sz="6000" dirty="0" smtClean="0"/>
            </a:br>
            <a:r>
              <a:rPr lang="en-US" sz="6000" dirty="0" smtClean="0"/>
              <a:t>Newsletters will be on my </a:t>
            </a:r>
            <a:r>
              <a:rPr lang="en-US" sz="6000" dirty="0" err="1" smtClean="0"/>
              <a:t>weebly</a:t>
            </a:r>
            <a:r>
              <a:rPr lang="en-US" sz="6000" dirty="0" smtClean="0"/>
              <a:t> monthly with weekly updates when needed. </a:t>
            </a:r>
            <a:br>
              <a:rPr lang="en-US" sz="6000" dirty="0" smtClean="0"/>
            </a:br>
            <a:r>
              <a:rPr lang="en-US" sz="2000" dirty="0"/>
              <a:t>I will send out an email each week. </a:t>
            </a:r>
            <a:r>
              <a:rPr lang="en-US" sz="2000" dirty="0" smtClean="0"/>
              <a:t/>
            </a:r>
            <a:br>
              <a:rPr lang="en-US" sz="2000" dirty="0" smtClean="0"/>
            </a:br>
            <a:r>
              <a:rPr lang="en-US" sz="2000" dirty="0" smtClean="0"/>
              <a:t>Please </a:t>
            </a:r>
            <a:r>
              <a:rPr lang="en-US" sz="2000" dirty="0"/>
              <a:t>let </a:t>
            </a:r>
            <a:r>
              <a:rPr lang="en-US" sz="2000" dirty="0" smtClean="0"/>
              <a:t>me know if I do not have this information from you. </a:t>
            </a:r>
            <a:endParaRPr lang="en-US" sz="6000" dirty="0"/>
          </a:p>
        </p:txBody>
      </p:sp>
      <p:pic>
        <p:nvPicPr>
          <p:cNvPr id="2052" name="Picture 4" descr="C:\Users\kelly.rosales\AppData\Local\Microsoft\Windows\Temporary Internet Files\Content.IE5\KNN1KU8R\MC900423169[1].wmf"/>
          <p:cNvPicPr>
            <a:picLocks noChangeAspect="1" noChangeArrowheads="1"/>
          </p:cNvPicPr>
          <p:nvPr/>
        </p:nvPicPr>
        <p:blipFill>
          <a:blip r:embed="rId2" cstate="print"/>
          <a:srcRect/>
          <a:stretch>
            <a:fillRect/>
          </a:stretch>
        </p:blipFill>
        <p:spPr bwMode="auto">
          <a:xfrm>
            <a:off x="7315200" y="5235575"/>
            <a:ext cx="1470025" cy="1470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81050"/>
          </a:xfrm>
        </p:spPr>
        <p:txBody>
          <a:bodyPr/>
          <a:lstStyle/>
          <a:p>
            <a:pPr algn="ctr"/>
            <a:r>
              <a:rPr lang="en-US" sz="6000" dirty="0" smtClean="0"/>
              <a:t>PBIS</a:t>
            </a:r>
          </a:p>
        </p:txBody>
      </p:sp>
      <p:sp>
        <p:nvSpPr>
          <p:cNvPr id="3" name="Content Placeholder 2"/>
          <p:cNvSpPr>
            <a:spLocks noGrp="1"/>
          </p:cNvSpPr>
          <p:nvPr>
            <p:ph idx="1"/>
          </p:nvPr>
        </p:nvSpPr>
        <p:spPr>
          <a:xfrm>
            <a:off x="381000" y="1078074"/>
            <a:ext cx="8229600" cy="5398926"/>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Our school adopted the Positive Behavior Interventions and Supports plan several years ago.  It focuses on reinforcing positive behavior in the school and classroom. </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r>
              <a:rPr lang="en-US" dirty="0" smtClean="0">
                <a:hlinkClick r:id="rId2" action="ppaction://hlinkfile"/>
              </a:rPr>
              <a:t>PBIS rewards</a:t>
            </a:r>
            <a:r>
              <a:rPr lang="en-US" dirty="0" smtClean="0"/>
              <a:t> – students can earn individual bees for their hive and class bees for demonstrating good character and following expectations. </a:t>
            </a:r>
          </a:p>
          <a:p>
            <a:pPr marL="274320" indent="-274320" fontAlgn="auto">
              <a:spcAft>
                <a:spcPts val="0"/>
              </a:spcAft>
              <a:buClr>
                <a:schemeClr val="accent3"/>
              </a:buClr>
              <a:buFont typeface="Wingdings 2"/>
              <a:buChar char=""/>
              <a:defRPr/>
            </a:pPr>
            <a:r>
              <a:rPr lang="en-US" u="sng" dirty="0" smtClean="0">
                <a:solidFill>
                  <a:srgbClr val="FFFF00"/>
                </a:solidFill>
              </a:rPr>
              <a:t>Rank Achievements- </a:t>
            </a:r>
            <a:r>
              <a:rPr lang="en-US" dirty="0" smtClean="0"/>
              <a:t>In addition to the PBIS rewards our class is working on achievements to move up from citizen to Page to Squire to Knighthood (at the end of the year.)  Most students have already earned their rank of Page and will have their ceremony on Friday.  While most of these achievements are character based there are also academic goals attached.  For the last semester, there will be an at home piece of their rank.  You will be weighing in on specific behaviors at home that are “Knightly”.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Brochures</a:t>
            </a:r>
            <a:endParaRPr lang="en-US" dirty="0"/>
          </a:p>
        </p:txBody>
      </p:sp>
      <p:sp>
        <p:nvSpPr>
          <p:cNvPr id="3" name="Content Placeholder 2"/>
          <p:cNvSpPr>
            <a:spLocks noGrp="1"/>
          </p:cNvSpPr>
          <p:nvPr>
            <p:ph idx="1"/>
          </p:nvPr>
        </p:nvSpPr>
        <p:spPr/>
        <p:txBody>
          <a:bodyPr/>
          <a:lstStyle/>
          <a:p>
            <a:r>
              <a:rPr lang="en-US" dirty="0" smtClean="0"/>
              <a:t>Our students are assessed in a variety of ways throughout the year and different grade levels have different tests to take. This can become confusing.  To help you navigate the assessment processes, Ms. Brice has created a testing brochure with lots of details regarding assessments your child will be taking throughout the year. Please take one on your way out tonight.</a:t>
            </a:r>
            <a:endParaRPr lang="en-US" dirty="0"/>
          </a:p>
        </p:txBody>
      </p:sp>
    </p:spTree>
    <p:extLst>
      <p:ext uri="{BB962C8B-B14F-4D97-AF65-F5344CB8AC3E}">
        <p14:creationId xmlns:p14="http://schemas.microsoft.com/office/powerpoint/2010/main" val="4306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25312"/>
          </a:xfrm>
        </p:spPr>
        <p:txBody>
          <a:bodyPr>
            <a:normAutofit/>
          </a:bodyPr>
          <a:lstStyle/>
          <a:p>
            <a:pPr algn="ctr"/>
            <a:r>
              <a:rPr lang="en-US" dirty="0" smtClean="0"/>
              <a:t>Daily Schedule</a:t>
            </a:r>
            <a:br>
              <a:rPr lang="en-US" dirty="0" smtClean="0"/>
            </a:br>
            <a:r>
              <a:rPr lang="en-US" dirty="0" smtClean="0"/>
              <a:t/>
            </a:r>
            <a:br>
              <a:rPr lang="en-US" dirty="0" smtClean="0"/>
            </a:br>
            <a:r>
              <a:rPr lang="en-US" sz="2400" dirty="0" smtClean="0"/>
              <a:t>7: 30-8:00- Morning arrival/Morning  Work</a:t>
            </a:r>
            <a:br>
              <a:rPr lang="en-US" sz="2400" dirty="0" smtClean="0"/>
            </a:br>
            <a:r>
              <a:rPr lang="en-US" sz="2400" dirty="0" smtClean="0"/>
              <a:t>8:05-8:45- Specials</a:t>
            </a:r>
            <a:br>
              <a:rPr lang="en-US" sz="2400" dirty="0" smtClean="0"/>
            </a:br>
            <a:r>
              <a:rPr lang="en-US" sz="2400" dirty="0" smtClean="0"/>
              <a:t>8:50-10:30- Math</a:t>
            </a:r>
            <a:br>
              <a:rPr lang="en-US" sz="2400" dirty="0" smtClean="0"/>
            </a:br>
            <a:r>
              <a:rPr lang="en-US" sz="2400" dirty="0" smtClean="0"/>
              <a:t>10:30-10:50 Staggered Lunch </a:t>
            </a:r>
            <a:r>
              <a:rPr lang="en-US" sz="2400" dirty="0" smtClean="0">
                <a:solidFill>
                  <a:srgbClr val="FFFF00"/>
                </a:solidFill>
              </a:rPr>
              <a:t>(Ours is at 10:40)</a:t>
            </a:r>
            <a:r>
              <a:rPr lang="en-US" sz="1600" dirty="0" smtClean="0"/>
              <a:t/>
            </a:r>
            <a:br>
              <a:rPr lang="en-US" sz="1600" dirty="0" smtClean="0"/>
            </a:br>
            <a:r>
              <a:rPr lang="en-US" sz="2400" dirty="0" smtClean="0"/>
              <a:t>10:50-11:50- Staggered Recess</a:t>
            </a:r>
            <a:br>
              <a:rPr lang="en-US" sz="2400" dirty="0" smtClean="0"/>
            </a:br>
            <a:r>
              <a:rPr lang="en-US" sz="2400" dirty="0" smtClean="0"/>
              <a:t>12:00-12:50- RTI</a:t>
            </a:r>
            <a:br>
              <a:rPr lang="en-US" sz="2400" dirty="0" smtClean="0"/>
            </a:br>
            <a:r>
              <a:rPr lang="en-US" sz="2400" dirty="0" smtClean="0"/>
              <a:t>12:50-1:00- Snack/Restrooms</a:t>
            </a:r>
            <a:br>
              <a:rPr lang="en-US" sz="2400" dirty="0" smtClean="0"/>
            </a:br>
            <a:r>
              <a:rPr lang="en-US" sz="2400" dirty="0" smtClean="0"/>
              <a:t>1:00-2:30-Literacy</a:t>
            </a:r>
            <a:br>
              <a:rPr lang="en-US" sz="2400" dirty="0" smtClean="0"/>
            </a:br>
            <a:r>
              <a:rPr lang="en-US" sz="2400" dirty="0" smtClean="0"/>
              <a:t>2:30-3:00- Social Studies/Science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04088"/>
          </a:xfrm>
        </p:spPr>
        <p:txBody>
          <a:bodyPr>
            <a:normAutofit fontScale="90000"/>
          </a:bodyPr>
          <a:lstStyle/>
          <a:p>
            <a:pPr algn="ctr"/>
            <a:r>
              <a:rPr lang="en-US" dirty="0" smtClean="0"/>
              <a:t>Personalized Learning</a:t>
            </a:r>
            <a:endParaRPr lang="en-US" dirty="0"/>
          </a:p>
        </p:txBody>
      </p:sp>
      <p:sp>
        <p:nvSpPr>
          <p:cNvPr id="3" name="Rectangle 2"/>
          <p:cNvSpPr/>
          <p:nvPr/>
        </p:nvSpPr>
        <p:spPr>
          <a:xfrm>
            <a:off x="1143000" y="1295400"/>
            <a:ext cx="6934200" cy="5262979"/>
          </a:xfrm>
          <a:prstGeom prst="rect">
            <a:avLst/>
          </a:prstGeom>
        </p:spPr>
        <p:txBody>
          <a:bodyPr wrap="square">
            <a:spAutoFit/>
          </a:bodyPr>
          <a:lstStyle/>
          <a:p>
            <a:r>
              <a:rPr lang="en-US" sz="2800" dirty="0"/>
              <a:t>Personalized Learning in Charlotte-Mecklenburg Schools aims to develop the </a:t>
            </a:r>
            <a:r>
              <a:rPr lang="en-US" sz="2800" b="1" dirty="0"/>
              <a:t>whole child</a:t>
            </a:r>
            <a:r>
              <a:rPr lang="en-US" sz="2800" dirty="0"/>
              <a:t> and empower them to take </a:t>
            </a:r>
            <a:r>
              <a:rPr lang="en-US" sz="2800" b="1" dirty="0"/>
              <a:t>ownership</a:t>
            </a:r>
            <a:r>
              <a:rPr lang="en-US" sz="2800" dirty="0"/>
              <a:t> of their learning by providing them with multiple </a:t>
            </a:r>
            <a:r>
              <a:rPr lang="en-US" sz="2800" b="1" dirty="0"/>
              <a:t>pathways </a:t>
            </a:r>
            <a:r>
              <a:rPr lang="en-US" sz="2800" dirty="0"/>
              <a:t>to demonstrate </a:t>
            </a:r>
            <a:r>
              <a:rPr lang="en-US" sz="2800" b="1" dirty="0"/>
              <a:t>mastery learning</a:t>
            </a:r>
            <a:r>
              <a:rPr lang="en-US" sz="2800" dirty="0"/>
              <a:t> in order to be successful and productive 21st century citizens in an ever-changing world</a:t>
            </a:r>
            <a:r>
              <a:rPr lang="en-US" sz="2800" dirty="0" smtClean="0"/>
              <a:t>.  </a:t>
            </a:r>
          </a:p>
          <a:p>
            <a:pPr marL="457200" indent="-457200">
              <a:buFont typeface="Wingdings" panose="05000000000000000000" pitchFamily="2" charset="2"/>
              <a:buChar char="§"/>
            </a:pPr>
            <a:r>
              <a:rPr lang="en-US" sz="2800" dirty="0" smtClean="0">
                <a:solidFill>
                  <a:srgbClr val="FFFF00"/>
                </a:solidFill>
              </a:rPr>
              <a:t>We will be trying our hand at this for some units but not all as I will be learning this process along with the students.</a:t>
            </a:r>
            <a:endParaRPr lang="en-US" sz="2800" dirty="0">
              <a:solidFill>
                <a:srgbClr val="FFFF00"/>
              </a:solidFill>
            </a:endParaRPr>
          </a:p>
        </p:txBody>
      </p:sp>
    </p:spTree>
    <p:extLst>
      <p:ext uri="{BB962C8B-B14F-4D97-AF65-F5344CB8AC3E}">
        <p14:creationId xmlns:p14="http://schemas.microsoft.com/office/powerpoint/2010/main" val="410429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Pathway Example</a:t>
            </a:r>
            <a:endParaRPr lang="en-US" dirty="0"/>
          </a:p>
        </p:txBody>
      </p:sp>
      <p:pic>
        <p:nvPicPr>
          <p:cNvPr id="3" name="Picture 2"/>
          <p:cNvPicPr>
            <a:picLocks noChangeAspect="1"/>
          </p:cNvPicPr>
          <p:nvPr/>
        </p:nvPicPr>
        <p:blipFill>
          <a:blip r:embed="rId2"/>
          <a:stretch>
            <a:fillRect/>
          </a:stretch>
        </p:blipFill>
        <p:spPr>
          <a:xfrm>
            <a:off x="609600" y="533400"/>
            <a:ext cx="7696200" cy="5791199"/>
          </a:xfrm>
          <a:prstGeom prst="rect">
            <a:avLst/>
          </a:prstGeom>
        </p:spPr>
      </p:pic>
    </p:spTree>
    <p:extLst>
      <p:ext uri="{BB962C8B-B14F-4D97-AF65-F5344CB8AC3E}">
        <p14:creationId xmlns:p14="http://schemas.microsoft.com/office/powerpoint/2010/main" val="1918658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t> Math</a:t>
            </a:r>
          </a:p>
        </p:txBody>
      </p:sp>
      <p:sp>
        <p:nvSpPr>
          <p:cNvPr id="3" name="Content Placeholder 2"/>
          <p:cNvSpPr>
            <a:spLocks noGrp="1"/>
          </p:cNvSpPr>
          <p:nvPr>
            <p:ph idx="1"/>
          </p:nvPr>
        </p:nvSpPr>
        <p:spPr/>
        <p:txBody>
          <a:bodyPr>
            <a:normAutofit lnSpcReduction="10000"/>
          </a:bodyPr>
          <a:lstStyle/>
          <a:p>
            <a:pPr>
              <a:lnSpc>
                <a:spcPct val="80000"/>
              </a:lnSpc>
            </a:pPr>
            <a:r>
              <a:rPr lang="en-US" sz="3000" dirty="0" smtClean="0"/>
              <a:t>In Math we will focus on adding/subtracting, coins, time, place value, patterns, problem solving skills, geometry, data analysis, and measurement in standard units.</a:t>
            </a:r>
          </a:p>
          <a:p>
            <a:pPr>
              <a:lnSpc>
                <a:spcPct val="80000"/>
              </a:lnSpc>
            </a:pPr>
            <a:endParaRPr lang="en-US" sz="3000" dirty="0" smtClean="0"/>
          </a:p>
          <a:p>
            <a:pPr>
              <a:lnSpc>
                <a:spcPct val="80000"/>
              </a:lnSpc>
            </a:pPr>
            <a:r>
              <a:rPr lang="en-US" sz="3000" dirty="0" smtClean="0"/>
              <a:t>Math Facts- practice, practice, practice </a:t>
            </a:r>
          </a:p>
          <a:p>
            <a:pPr>
              <a:lnSpc>
                <a:spcPct val="80000"/>
              </a:lnSpc>
              <a:buNone/>
            </a:pPr>
            <a:r>
              <a:rPr lang="en-US" sz="3000" dirty="0" smtClean="0"/>
              <a:t>   Students will need to be fluent in math combinations to be successful in composing and decomposing numbers.</a:t>
            </a:r>
          </a:p>
          <a:p>
            <a:pPr>
              <a:lnSpc>
                <a:spcPct val="80000"/>
              </a:lnSpc>
            </a:pPr>
            <a:endParaRPr lang="en-US" sz="3000" dirty="0" smtClean="0"/>
          </a:p>
          <a:p>
            <a:pPr>
              <a:lnSpc>
                <a:spcPct val="80000"/>
              </a:lnSpc>
            </a:pPr>
            <a:r>
              <a:rPr lang="en-US" sz="3000" dirty="0" smtClean="0"/>
              <a:t>It is also important to help your child write numbers correctly.</a:t>
            </a:r>
          </a:p>
          <a:p>
            <a:pPr>
              <a:lnSpc>
                <a:spcPct val="80000"/>
              </a:lnSpc>
            </a:pPr>
            <a:endParaRPr 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Math Workshop</a:t>
            </a:r>
            <a:endParaRPr lang="en-US" dirty="0"/>
          </a:p>
        </p:txBody>
      </p:sp>
      <p:sp>
        <p:nvSpPr>
          <p:cNvPr id="3" name="Content Placeholder 2"/>
          <p:cNvSpPr>
            <a:spLocks noGrp="1"/>
          </p:cNvSpPr>
          <p:nvPr>
            <p:ph idx="1"/>
          </p:nvPr>
        </p:nvSpPr>
        <p:spPr>
          <a:xfrm>
            <a:off x="457200" y="1935163"/>
            <a:ext cx="8229600" cy="1951037"/>
          </a:xfrm>
        </p:spPr>
        <p:txBody>
          <a:bodyPr/>
          <a:lstStyle/>
          <a:p>
            <a:pPr marL="850900" lvl="1" indent="-457200">
              <a:buClr>
                <a:schemeClr val="accent3">
                  <a:lumMod val="40000"/>
                  <a:lumOff val="60000"/>
                </a:schemeClr>
              </a:buClr>
            </a:pPr>
            <a:r>
              <a:rPr lang="en-US" sz="3000" dirty="0" smtClean="0"/>
              <a:t>Workshop will be differentiated based on individual needs and specific standards.</a:t>
            </a:r>
          </a:p>
          <a:p>
            <a:pPr marL="850900" lvl="1" indent="-457200">
              <a:buClr>
                <a:schemeClr val="accent3">
                  <a:lumMod val="40000"/>
                  <a:lumOff val="60000"/>
                </a:schemeClr>
              </a:buClr>
            </a:pPr>
            <a:endParaRPr lang="en-US" sz="3000" dirty="0" smtClean="0"/>
          </a:p>
          <a:p>
            <a:pPr marL="850900" lvl="1" indent="-457200">
              <a:buClr>
                <a:schemeClr val="accent3">
                  <a:lumMod val="40000"/>
                  <a:lumOff val="60000"/>
                </a:schemeClr>
              </a:buClr>
            </a:pPr>
            <a:r>
              <a:rPr lang="en-US" sz="3000" dirty="0" smtClean="0"/>
              <a:t>This class </a:t>
            </a:r>
            <a:r>
              <a:rPr lang="en-US" sz="3000" dirty="0" smtClean="0"/>
              <a:t>will be using the </a:t>
            </a:r>
            <a:r>
              <a:rPr lang="en-US" sz="3000" dirty="0" smtClean="0"/>
              <a:t>Personalized Learning </a:t>
            </a:r>
            <a:r>
              <a:rPr lang="en-US" sz="3000" dirty="0" smtClean="0"/>
              <a:t>model for several units.  </a:t>
            </a:r>
            <a:endParaRPr lang="en-US" sz="3000" dirty="0" smtClean="0"/>
          </a:p>
        </p:txBody>
      </p:sp>
      <p:pic>
        <p:nvPicPr>
          <p:cNvPr id="1026" name="Picture 2" descr="C:\Users\kelly.rosales\AppData\Local\Microsoft\Windows\Temporary Internet Files\Content.IE5\3PET65WJ\MP900399539[1].jpg"/>
          <p:cNvPicPr>
            <a:picLocks noChangeAspect="1" noChangeArrowheads="1"/>
          </p:cNvPicPr>
          <p:nvPr/>
        </p:nvPicPr>
        <p:blipFill>
          <a:blip r:embed="rId2" cstate="print"/>
          <a:srcRect/>
          <a:stretch>
            <a:fillRect/>
          </a:stretch>
        </p:blipFill>
        <p:spPr bwMode="auto">
          <a:xfrm>
            <a:off x="3962400" y="4953000"/>
            <a:ext cx="1524000" cy="121895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1425</TotalTime>
  <Words>1552</Words>
  <Application>Microsoft Office PowerPoint</Application>
  <PresentationFormat>On-screen Show (4:3)</PresentationFormat>
  <Paragraphs>159</Paragraphs>
  <Slides>28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Algerian</vt:lpstr>
      <vt:lpstr>Arial</vt:lpstr>
      <vt:lpstr>Arial Black</vt:lpstr>
      <vt:lpstr>Bauhaus 93</vt:lpstr>
      <vt:lpstr>Calibri</vt:lpstr>
      <vt:lpstr>Constantia</vt:lpstr>
      <vt:lpstr>Maiandra GD</vt:lpstr>
      <vt:lpstr>Times New Roman</vt:lpstr>
      <vt:lpstr>Wingdings</vt:lpstr>
      <vt:lpstr>Wingdings 2</vt:lpstr>
      <vt:lpstr>Flow</vt:lpstr>
      <vt:lpstr>            Welcome to Curriculum Night  Please sign in before you sit down. </vt:lpstr>
      <vt:lpstr>PBIS Be Responsible Be Respectful Be Safe  Be Polite  BEe   Extraordinary!!!!  </vt:lpstr>
      <vt:lpstr>PBIS</vt:lpstr>
      <vt:lpstr>Testing Brochures</vt:lpstr>
      <vt:lpstr>Daily Schedule  7: 30-8:00- Morning arrival/Morning  Work 8:05-8:45- Specials 8:50-10:30- Math 10:30-10:50 Staggered Lunch (Ours is at 10:40) 10:50-11:50- Staggered Recess 12:00-12:50- RTI 12:50-1:00- Snack/Restrooms 1:00-2:30-Literacy 2:30-3:00- Social Studies/Science </vt:lpstr>
      <vt:lpstr>Personalized Learning</vt:lpstr>
      <vt:lpstr>Pathway Example</vt:lpstr>
      <vt:lpstr> Math</vt:lpstr>
      <vt:lpstr>Math Workshop</vt:lpstr>
      <vt:lpstr>The Balanced Literacy Block contains the following:</vt:lpstr>
      <vt:lpstr>Shared Reading</vt:lpstr>
      <vt:lpstr>Reader’s Workshop</vt:lpstr>
      <vt:lpstr>Word Study / Phonics</vt:lpstr>
      <vt:lpstr>Interactive Read Aloud</vt:lpstr>
      <vt:lpstr>Writing</vt:lpstr>
      <vt:lpstr>Science</vt:lpstr>
      <vt:lpstr>Social Studies</vt:lpstr>
      <vt:lpstr>Homework</vt:lpstr>
      <vt:lpstr>Reading Challenge Changes</vt:lpstr>
      <vt:lpstr>  </vt:lpstr>
      <vt:lpstr>Sample Reading Passage   CONCEPTS OF COMPREHENSION: FIGURATIVE LANGUAGE 2nd GRADE UNIT </vt:lpstr>
      <vt:lpstr>Text Dependent Questions</vt:lpstr>
      <vt:lpstr>Math Spiral Review</vt:lpstr>
      <vt:lpstr>Syllabus</vt:lpstr>
      <vt:lpstr>Thursday Folders</vt:lpstr>
      <vt:lpstr>Progress Reports and Report Cards</vt:lpstr>
      <vt:lpstr>Communication</vt:lpstr>
      <vt:lpstr>    Closing Newsletters will be on my weebly monthly with weekly updates when needed.  I will send out an email each week.  Please let me know if I do not have this information from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 Please sign in before you sit down.</dc:title>
  <dc:creator>OEM USER</dc:creator>
  <cp:lastModifiedBy>Knight, Christi J.</cp:lastModifiedBy>
  <cp:revision>159</cp:revision>
  <dcterms:created xsi:type="dcterms:W3CDTF">2011-09-08T22:32:48Z</dcterms:created>
  <dcterms:modified xsi:type="dcterms:W3CDTF">2016-09-13T19:33:38Z</dcterms:modified>
</cp:coreProperties>
</file>